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0" r:id="rId1"/>
    <p:sldMasterId id="2147483951" r:id="rId2"/>
    <p:sldMasterId id="2147483960" r:id="rId3"/>
  </p:sldMasterIdLst>
  <p:notesMasterIdLst>
    <p:notesMasterId r:id="rId16"/>
  </p:notesMasterIdLst>
  <p:sldIdLst>
    <p:sldId id="256" r:id="rId4"/>
    <p:sldId id="257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4630400" cy="8229600"/>
  <p:notesSz cx="6858000" cy="9144000"/>
  <p:defaultTextStyle>
    <a:defPPr>
      <a:defRPr lang="en-US"/>
    </a:defPPr>
    <a:lvl1pPr marL="0" algn="l" defTabSz="652104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2104" algn="l" defTabSz="652104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4205" algn="l" defTabSz="652104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6296" algn="l" defTabSz="652104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08395" algn="l" defTabSz="652104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0496" algn="l" defTabSz="652104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2592" algn="l" defTabSz="652104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64690" algn="l" defTabSz="652104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16784" algn="l" defTabSz="652104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5A0AD92-78D2-7545-8A6E-2D1143DEE447}">
          <p14:sldIdLst>
            <p14:sldId id="256"/>
            <p14:sldId id="257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856" userDrawn="1">
          <p15:clr>
            <a:srgbClr val="A4A3A4"/>
          </p15:clr>
        </p15:guide>
        <p15:guide id="2" pos="5121" userDrawn="1">
          <p15:clr>
            <a:srgbClr val="A4A3A4"/>
          </p15:clr>
        </p15:guide>
        <p15:guide id="3" orient="horz" pos="803" userDrawn="1">
          <p15:clr>
            <a:srgbClr val="A4A3A4"/>
          </p15:clr>
        </p15:guide>
        <p15:guide id="4" pos="417" userDrawn="1">
          <p15:clr>
            <a:srgbClr val="A4A3A4"/>
          </p15:clr>
        </p15:guide>
        <p15:guide id="5" orient="horz" pos="1176" userDrawn="1">
          <p15:clr>
            <a:srgbClr val="A4A3A4"/>
          </p15:clr>
        </p15:guide>
        <p15:guide id="6" orient="horz" pos="3048" userDrawn="1">
          <p15:clr>
            <a:srgbClr val="A4A3A4"/>
          </p15:clr>
        </p15:guide>
        <p15:guide id="7" pos="9822" userDrawn="1">
          <p15:clr>
            <a:srgbClr val="A4A3A4"/>
          </p15:clr>
        </p15:guide>
        <p15:guide id="8" orient="horz" pos="5520">
          <p15:clr>
            <a:srgbClr val="A4A3A4"/>
          </p15:clr>
        </p15:guide>
        <p15:guide id="9" orient="horz" pos="50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28B21"/>
    <a:srgbClr val="3486A7"/>
    <a:srgbClr val="1FB899"/>
    <a:srgbClr val="3897D3"/>
    <a:srgbClr val="FEFE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50" d="100"/>
          <a:sy n="50" d="100"/>
        </p:scale>
        <p:origin x="-1744" y="-1144"/>
      </p:cViewPr>
      <p:guideLst>
        <p:guide orient="horz" pos="2592"/>
        <p:guide pos="460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C70408-6FD0-9449-9564-D3059A10ED75}" type="datetimeFigureOut">
              <a:rPr lang="en-US" smtClean="0"/>
              <a:t>3/2/17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4EA0B0-9DE0-F34B-8131-598456397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5901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319257" y="6237720"/>
            <a:ext cx="9875520" cy="1203795"/>
          </a:xfrm>
        </p:spPr>
        <p:txBody>
          <a:bodyPr wrap="square" lIns="82274" tIns="82274" rIns="82274" bIns="82274" anchor="ctr" anchorCtr="0">
            <a:noAutofit/>
          </a:bodyPr>
          <a:lstStyle>
            <a:lvl1pPr algn="ctr">
              <a:lnSpc>
                <a:spcPct val="90000"/>
              </a:lnSpc>
              <a:defRPr sz="43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319257" y="7097053"/>
            <a:ext cx="9875520" cy="504709"/>
          </a:xfrm>
        </p:spPr>
        <p:txBody>
          <a:bodyPr wrap="square" lIns="82274" tIns="82274" rIns="82274" bIns="82274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 baseline="0">
                <a:solidFill>
                  <a:srgbClr val="435464"/>
                </a:solidFill>
              </a:defRPr>
            </a:lvl1pPr>
            <a:lvl2pPr marL="548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3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0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7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2" name="Picture 1" descr="plain transparent logo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9860" y="746437"/>
            <a:ext cx="5007432" cy="4951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450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3"/>
            <a:ext cx="13408762" cy="4811358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787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3"/>
            <a:ext cx="13408762" cy="4811358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Media Placeholder 5"/>
          <p:cNvSpPr>
            <a:spLocks noGrp="1"/>
          </p:cNvSpPr>
          <p:nvPr>
            <p:ph type="media" sz="quarter" idx="11"/>
          </p:nvPr>
        </p:nvSpPr>
        <p:spPr>
          <a:xfrm>
            <a:off x="11656162" y="548642"/>
            <a:ext cx="2362200" cy="16256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01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a Placeholder 3"/>
          <p:cNvSpPr>
            <a:spLocks noGrp="1"/>
          </p:cNvSpPr>
          <p:nvPr>
            <p:ph type="media" sz="quarter" idx="11"/>
          </p:nvPr>
        </p:nvSpPr>
        <p:spPr>
          <a:xfrm>
            <a:off x="609600" y="1670050"/>
            <a:ext cx="13408025" cy="4811713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646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edia Placeholder 3"/>
          <p:cNvSpPr>
            <a:spLocks noGrp="1"/>
          </p:cNvSpPr>
          <p:nvPr>
            <p:ph type="media" sz="quarter" idx="11"/>
          </p:nvPr>
        </p:nvSpPr>
        <p:spPr>
          <a:xfrm>
            <a:off x="609600" y="1670050"/>
            <a:ext cx="13408025" cy="4811713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Media Placeholder 5"/>
          <p:cNvSpPr>
            <a:spLocks noGrp="1"/>
          </p:cNvSpPr>
          <p:nvPr>
            <p:ph type="media" sz="quarter" idx="13"/>
          </p:nvPr>
        </p:nvSpPr>
        <p:spPr>
          <a:xfrm>
            <a:off x="11656162" y="548642"/>
            <a:ext cx="2362200" cy="16256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156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3"/>
            <a:ext cx="13408762" cy="4811358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8046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477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56058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961736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9678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e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 bwMode="white">
          <a:xfrm>
            <a:off x="1008994" y="2084367"/>
            <a:ext cx="13009368" cy="5022432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  <a:prstDash val="dash"/>
          </a:ln>
        </p:spPr>
        <p:txBody>
          <a:bodyPr lIns="82296" tIns="41148" rIns="82296" bIns="41148">
            <a:noAutofit/>
          </a:bodyPr>
          <a:lstStyle>
            <a:lvl1pPr marL="0" marR="0" indent="0" algn="l" defTabSz="1097208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500">
                <a:solidFill>
                  <a:srgbClr val="FFFFFF"/>
                </a:solidFill>
                <a:latin typeface="Consolas"/>
                <a:cs typeface="Consolas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marL="0" marR="0" lvl="0" indent="0" algn="l" defTabSz="1097208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5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cs typeface="Consolas"/>
              </a:rPr>
              <a:t>RESULT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57" y="1412262"/>
            <a:ext cx="632936" cy="484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1008994" y="1313051"/>
            <a:ext cx="13009368" cy="672105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l" defTabSz="914099"/>
            <a:r>
              <a:rPr lang="en-US" sz="2500" b="1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onsolas"/>
                <a:cs typeface="Consolas"/>
              </a:rPr>
              <a:t>$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1377950" y="1412875"/>
            <a:ext cx="12538075" cy="484188"/>
          </a:xfrm>
        </p:spPr>
        <p:txBody>
          <a:bodyPr anchor="ctr" anchorCtr="0"/>
          <a:lstStyle>
            <a:lvl1pPr marL="0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1pPr>
            <a:lvl2pPr marL="278048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2pPr>
            <a:lvl3pPr marL="548476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3pPr>
            <a:lvl4pPr marL="756061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4pPr>
            <a:lvl5pPr marL="961738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5pPr>
          </a:lstStyle>
          <a:p>
            <a:pPr lvl="0"/>
            <a:r>
              <a:rPr lang="en-US" dirty="0" smtClean="0"/>
              <a:t>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9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ell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 bwMode="white">
          <a:xfrm>
            <a:off x="1008994" y="2084367"/>
            <a:ext cx="13009368" cy="5022432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  <a:prstDash val="dash"/>
          </a:ln>
        </p:spPr>
        <p:txBody>
          <a:bodyPr lIns="82296" tIns="41148" rIns="82296" bIns="41148">
            <a:noAutofit/>
          </a:bodyPr>
          <a:lstStyle>
            <a:lvl1pPr marL="0" marR="0" indent="0" algn="l" defTabSz="1097208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500">
                <a:solidFill>
                  <a:srgbClr val="FFFFFF"/>
                </a:solidFill>
                <a:latin typeface="Consolas"/>
                <a:cs typeface="Consolas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marL="0" marR="0" lvl="0" indent="0" algn="l" defTabSz="1097208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5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cs typeface="Consolas"/>
              </a:rPr>
              <a:t>RESULT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57" y="1412262"/>
            <a:ext cx="632936" cy="484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1008994" y="1313051"/>
            <a:ext cx="10462156" cy="672105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l" defTabSz="914099"/>
            <a:r>
              <a:rPr lang="en-US" sz="2500" b="1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onsolas"/>
                <a:cs typeface="Consolas"/>
              </a:rPr>
              <a:t>$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1377950" y="1412875"/>
            <a:ext cx="12538075" cy="484188"/>
          </a:xfrm>
        </p:spPr>
        <p:txBody>
          <a:bodyPr anchor="ctr" anchorCtr="0"/>
          <a:lstStyle>
            <a:lvl1pPr marL="0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1pPr>
            <a:lvl2pPr marL="278048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2pPr>
            <a:lvl3pPr marL="548476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3pPr>
            <a:lvl4pPr marL="756061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4pPr>
            <a:lvl5pPr marL="961738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5pPr>
          </a:lstStyle>
          <a:p>
            <a:pPr lvl="0"/>
            <a:r>
              <a:rPr lang="en-US" dirty="0" smtClean="0"/>
              <a:t>command</a:t>
            </a:r>
            <a:endParaRPr lang="en-US" dirty="0"/>
          </a:p>
        </p:txBody>
      </p:sp>
      <p:sp>
        <p:nvSpPr>
          <p:cNvPr id="7" name="Media Placeholder 5"/>
          <p:cNvSpPr>
            <a:spLocks noGrp="1"/>
          </p:cNvSpPr>
          <p:nvPr>
            <p:ph type="media" sz="quarter" idx="13"/>
          </p:nvPr>
        </p:nvSpPr>
        <p:spPr>
          <a:xfrm>
            <a:off x="11656162" y="548642"/>
            <a:ext cx="2362200" cy="16256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48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ine command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 bwMode="white">
          <a:xfrm>
            <a:off x="1008994" y="3056171"/>
            <a:ext cx="13009368" cy="4050628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  <a:prstDash val="dash"/>
          </a:ln>
        </p:spPr>
        <p:txBody>
          <a:bodyPr lIns="82296" tIns="41148" rIns="82296" bIns="41148">
            <a:noAutofit/>
          </a:bodyPr>
          <a:lstStyle>
            <a:lvl1pPr marL="0" marR="0" indent="0" algn="l" defTabSz="1097208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500">
                <a:solidFill>
                  <a:srgbClr val="FFFFFF"/>
                </a:solidFill>
                <a:latin typeface="Consolas"/>
                <a:cs typeface="Consolas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marL="0" marR="0" lvl="0" indent="0" algn="l" defTabSz="1097208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5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cs typeface="Consolas"/>
              </a:rPr>
              <a:t>RESULT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457" y="1412262"/>
            <a:ext cx="632936" cy="4843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1008994" y="1313051"/>
            <a:ext cx="10462156" cy="1635508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t" anchorCtr="0" compatLnSpc="1">
            <a:prstTxWarp prst="textNoShape">
              <a:avLst/>
            </a:prstTxWarp>
          </a:bodyPr>
          <a:lstStyle/>
          <a:p>
            <a:pPr algn="l" defTabSz="914099"/>
            <a:r>
              <a:rPr lang="en-US" sz="2500" b="1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Consolas"/>
                <a:cs typeface="Consolas"/>
              </a:rPr>
              <a:t>$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1377951" y="1313051"/>
            <a:ext cx="10093200" cy="1635508"/>
          </a:xfrm>
        </p:spPr>
        <p:txBody>
          <a:bodyPr anchor="t" anchorCtr="0"/>
          <a:lstStyle>
            <a:lvl1pPr marL="0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1pPr>
            <a:lvl2pPr marL="278048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2pPr>
            <a:lvl3pPr marL="548476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3pPr>
            <a:lvl4pPr marL="756061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4pPr>
            <a:lvl5pPr marL="961738" indent="0">
              <a:buFontTx/>
              <a:buNone/>
              <a:defRPr sz="2500">
                <a:solidFill>
                  <a:schemeClr val="bg1"/>
                </a:solidFill>
                <a:latin typeface="Consolas"/>
              </a:defRPr>
            </a:lvl5pPr>
          </a:lstStyle>
          <a:p>
            <a:pPr lvl="0"/>
            <a:r>
              <a:rPr lang="en-US" dirty="0" smtClean="0"/>
              <a:t>command</a:t>
            </a:r>
            <a:endParaRPr lang="en-US" dirty="0"/>
          </a:p>
        </p:txBody>
      </p:sp>
      <p:sp>
        <p:nvSpPr>
          <p:cNvPr id="7" name="Media Placeholder 5"/>
          <p:cNvSpPr>
            <a:spLocks noGrp="1"/>
          </p:cNvSpPr>
          <p:nvPr>
            <p:ph type="media" sz="quarter" idx="13"/>
          </p:nvPr>
        </p:nvSpPr>
        <p:spPr>
          <a:xfrm>
            <a:off x="11656162" y="548642"/>
            <a:ext cx="2362200" cy="16256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128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outp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Content Placeholder 3"/>
          <p:cNvSpPr>
            <a:spLocks noGrp="1"/>
          </p:cNvSpPr>
          <p:nvPr>
            <p:ph sz="quarter" idx="11" hasCustomPrompt="1"/>
          </p:nvPr>
        </p:nvSpPr>
        <p:spPr bwMode="white">
          <a:xfrm>
            <a:off x="609600" y="3658797"/>
            <a:ext cx="13408762" cy="3448002"/>
          </a:xfrm>
          <a:prstGeom prst="rect">
            <a:avLst/>
          </a:prstGeom>
          <a:solidFill>
            <a:srgbClr val="000000"/>
          </a:solidFill>
          <a:ln w="12700">
            <a:solidFill>
              <a:srgbClr val="000000"/>
            </a:solidFill>
            <a:prstDash val="dash"/>
          </a:ln>
        </p:spPr>
        <p:txBody>
          <a:bodyPr lIns="82296" tIns="41148" rIns="82296" bIns="41148">
            <a:noAutofit/>
          </a:bodyPr>
          <a:lstStyle>
            <a:lvl1pPr marL="0" marR="0" indent="0" algn="l" defTabSz="1097208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500">
                <a:solidFill>
                  <a:srgbClr val="FFFFFF"/>
                </a:solidFill>
                <a:latin typeface="Consolas"/>
                <a:cs typeface="Consolas"/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marL="0" marR="0" lvl="0" indent="0" algn="l" defTabSz="1097208" rtl="0" eaLnBrk="1" fontAlgn="auto" latinLnBrk="0" hangingPunct="1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kumimoji="0" lang="en-US" sz="25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onsolas"/>
                <a:cs typeface="Consolas"/>
              </a:rPr>
              <a:t>RESULT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4"/>
            <a:ext cx="13408762" cy="1837556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324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936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3"/>
            <a:ext cx="13408762" cy="4811358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948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13624989" y="7228094"/>
            <a:ext cx="815304" cy="783958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  <p:pic>
        <p:nvPicPr>
          <p:cNvPr id="5" name="Picture 4" descr="Habitat_Regular_Chef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149" y="1233351"/>
            <a:ext cx="10557040" cy="4665314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152390" y="7228094"/>
            <a:ext cx="1421254" cy="783958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0159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443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379738" y="2246695"/>
            <a:ext cx="9875520" cy="1203795"/>
          </a:xfrm>
        </p:spPr>
        <p:txBody>
          <a:bodyPr wrap="square" lIns="82274" tIns="82274" rIns="82274" bIns="82274" anchor="ctr" anchorCtr="0">
            <a:noAutofit/>
          </a:bodyPr>
          <a:lstStyle>
            <a:lvl1pPr algn="ctr">
              <a:lnSpc>
                <a:spcPct val="90000"/>
              </a:lnSpc>
              <a:defRPr sz="43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379738" y="3106028"/>
            <a:ext cx="9875520" cy="504709"/>
          </a:xfrm>
        </p:spPr>
        <p:txBody>
          <a:bodyPr wrap="square" lIns="82274" tIns="82274" rIns="82274" bIns="82274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rgbClr val="435464"/>
                </a:solidFill>
              </a:defRPr>
            </a:lvl1pPr>
            <a:lvl2pPr marL="548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3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0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7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98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379738" y="2246695"/>
            <a:ext cx="9875520" cy="1203795"/>
          </a:xfrm>
        </p:spPr>
        <p:txBody>
          <a:bodyPr wrap="square" lIns="82274" tIns="82274" rIns="82274" bIns="82274" anchor="ctr" anchorCtr="0">
            <a:noAutofit/>
          </a:bodyPr>
          <a:lstStyle>
            <a:lvl1pPr algn="ctr">
              <a:lnSpc>
                <a:spcPct val="90000"/>
              </a:lnSpc>
              <a:defRPr sz="43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379738" y="3106028"/>
            <a:ext cx="9875520" cy="504709"/>
          </a:xfrm>
        </p:spPr>
        <p:txBody>
          <a:bodyPr wrap="square" lIns="82274" tIns="82274" rIns="82274" bIns="82274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rgbClr val="435464"/>
                </a:solidFill>
              </a:defRPr>
            </a:lvl1pPr>
            <a:lvl2pPr marL="548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3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0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7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3082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480" y="1773498"/>
            <a:ext cx="9768298" cy="2701489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319257" y="6237720"/>
            <a:ext cx="9875520" cy="1203795"/>
          </a:xfrm>
        </p:spPr>
        <p:txBody>
          <a:bodyPr wrap="square" lIns="82274" tIns="82274" rIns="82274" bIns="82274" anchor="ctr" anchorCtr="0">
            <a:noAutofit/>
          </a:bodyPr>
          <a:lstStyle>
            <a:lvl1pPr algn="ctr">
              <a:lnSpc>
                <a:spcPct val="90000"/>
              </a:lnSpc>
              <a:defRPr sz="43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319257" y="7097053"/>
            <a:ext cx="9875520" cy="504709"/>
          </a:xfrm>
        </p:spPr>
        <p:txBody>
          <a:bodyPr wrap="square" lIns="82274" tIns="82274" rIns="82274" bIns="82274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 baseline="0">
                <a:solidFill>
                  <a:srgbClr val="435464"/>
                </a:solidFill>
              </a:defRPr>
            </a:lvl1pPr>
            <a:lvl2pPr marL="548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3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0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7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52390" y="7228094"/>
            <a:ext cx="1421254" cy="783958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7399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3"/>
            <a:ext cx="13408762" cy="4811358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773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and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09600" y="1670583"/>
            <a:ext cx="7782147" cy="4811358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Media Placeholder 6"/>
          <p:cNvSpPr>
            <a:spLocks noGrp="1"/>
          </p:cNvSpPr>
          <p:nvPr>
            <p:ph type="media" sz="quarter" idx="12"/>
          </p:nvPr>
        </p:nvSpPr>
        <p:spPr>
          <a:xfrm>
            <a:off x="8864600" y="1670050"/>
            <a:ext cx="5156200" cy="55943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71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and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70583"/>
            <a:ext cx="7782147" cy="4811358"/>
          </a:xfrm>
        </p:spPr>
        <p:txBody>
          <a:bodyPr>
            <a:noAutofit/>
          </a:bodyPr>
          <a:lstStyle>
            <a:lvl1pPr marL="0" indent="0">
              <a:buFontTx/>
              <a:buNone/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dirty="0" smtClean="0"/>
              <a:t>code</a:t>
            </a:r>
            <a:endParaRPr lang="en-US" dirty="0" smtClean="0"/>
          </a:p>
        </p:txBody>
      </p:sp>
      <p:sp>
        <p:nvSpPr>
          <p:cNvPr id="6" name="Media Placeholder 6"/>
          <p:cNvSpPr>
            <a:spLocks noGrp="1"/>
          </p:cNvSpPr>
          <p:nvPr>
            <p:ph type="media" sz="quarter" idx="12"/>
          </p:nvPr>
        </p:nvSpPr>
        <p:spPr>
          <a:xfrm>
            <a:off x="8864600" y="1670050"/>
            <a:ext cx="5156200" cy="55943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75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and P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edia Placeholder 4"/>
          <p:cNvSpPr>
            <a:spLocks noGrp="1"/>
          </p:cNvSpPr>
          <p:nvPr>
            <p:ph type="media" sz="quarter" idx="13"/>
          </p:nvPr>
        </p:nvSpPr>
        <p:spPr>
          <a:xfrm>
            <a:off x="609600" y="1670050"/>
            <a:ext cx="7781925" cy="559435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Media Placeholder 6"/>
          <p:cNvSpPr>
            <a:spLocks noGrp="1"/>
          </p:cNvSpPr>
          <p:nvPr>
            <p:ph type="media" sz="quarter" idx="12"/>
          </p:nvPr>
        </p:nvSpPr>
        <p:spPr>
          <a:xfrm>
            <a:off x="8864600" y="1670050"/>
            <a:ext cx="5156200" cy="55943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9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Pictur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548642"/>
            <a:ext cx="7782145" cy="60939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3"/>
            <a:ext cx="7782147" cy="4811358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9110416" y="0"/>
            <a:ext cx="5519984" cy="8229600"/>
          </a:xfrm>
          <a:prstGeom prst="rect">
            <a:avLst/>
          </a:prstGeom>
          <a:solidFill>
            <a:srgbClr val="3486A7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Gill Sans Light"/>
              <a:cs typeface="Gill Sans Light"/>
            </a:endParaRPr>
          </a:p>
        </p:txBody>
      </p:sp>
      <p:sp>
        <p:nvSpPr>
          <p:cNvPr id="7" name="Media Placeholder 6"/>
          <p:cNvSpPr>
            <a:spLocks noGrp="1"/>
          </p:cNvSpPr>
          <p:nvPr>
            <p:ph type="media" sz="quarter" idx="11"/>
          </p:nvPr>
        </p:nvSpPr>
        <p:spPr>
          <a:xfrm>
            <a:off x="9296400" y="1670050"/>
            <a:ext cx="5156200" cy="4811713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424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3"/>
            <a:ext cx="13408762" cy="4811358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8046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477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56058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961736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4170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ords Right - 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548642"/>
            <a:ext cx="7782145" cy="60939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3"/>
            <a:ext cx="7782147" cy="4811358"/>
          </a:xfrm>
        </p:spPr>
        <p:txBody>
          <a:bodyPr>
            <a:noAutofit/>
          </a:bodyPr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9110416" y="0"/>
            <a:ext cx="5519984" cy="8229600"/>
          </a:xfrm>
          <a:prstGeom prst="rect">
            <a:avLst/>
          </a:prstGeom>
          <a:solidFill>
            <a:srgbClr val="F28B2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Gill Sans Light"/>
              <a:cs typeface="Gill Sans Light"/>
            </a:endParaRPr>
          </a:p>
        </p:txBody>
      </p:sp>
      <p:sp>
        <p:nvSpPr>
          <p:cNvPr id="7" name="Media Placeholder 6"/>
          <p:cNvSpPr>
            <a:spLocks noGrp="1"/>
          </p:cNvSpPr>
          <p:nvPr>
            <p:ph type="media" sz="quarter" idx="11"/>
          </p:nvPr>
        </p:nvSpPr>
        <p:spPr>
          <a:xfrm>
            <a:off x="10718800" y="548642"/>
            <a:ext cx="2320375" cy="216535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9321800" y="3069592"/>
            <a:ext cx="5080000" cy="4495800"/>
          </a:xfrm>
        </p:spPr>
        <p:txBody>
          <a:bodyPr/>
          <a:lstStyle>
            <a:lvl1pPr marL="0" indent="0" algn="ctr">
              <a:buFontTx/>
              <a:buNone/>
              <a:defRPr sz="4800">
                <a:solidFill>
                  <a:schemeClr val="bg1"/>
                </a:solidFill>
                <a:latin typeface=""/>
              </a:defRPr>
            </a:lvl1pPr>
            <a:lvl2pPr marL="278048" indent="0" algn="ctr">
              <a:buFontTx/>
              <a:buNone/>
              <a:defRPr sz="4800">
                <a:solidFill>
                  <a:schemeClr val="bg1"/>
                </a:solidFill>
                <a:latin typeface=""/>
              </a:defRPr>
            </a:lvl2pPr>
            <a:lvl3pPr marL="548476" indent="0" algn="ctr">
              <a:buFontTx/>
              <a:buNone/>
              <a:defRPr sz="4800">
                <a:solidFill>
                  <a:schemeClr val="bg1"/>
                </a:solidFill>
                <a:latin typeface=""/>
              </a:defRPr>
            </a:lvl3pPr>
            <a:lvl4pPr marL="756061" indent="0" algn="ctr">
              <a:buFontTx/>
              <a:buNone/>
              <a:defRPr sz="4800">
                <a:solidFill>
                  <a:schemeClr val="bg1"/>
                </a:solidFill>
                <a:latin typeface=""/>
              </a:defRPr>
            </a:lvl4pPr>
            <a:lvl5pPr marL="961738" indent="0" algn="ctr">
              <a:buFontTx/>
              <a:buNone/>
              <a:defRPr sz="4800">
                <a:solidFill>
                  <a:schemeClr val="bg1"/>
                </a:solidFill>
                <a:latin typeface=""/>
              </a:defRPr>
            </a:lvl5pPr>
          </a:lstStyle>
          <a:p>
            <a:pPr lvl="0"/>
            <a:r>
              <a:rPr lang="en-US" dirty="0" smtClean="0"/>
              <a:t>Click to edit Master text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733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09600" y="1670583"/>
            <a:ext cx="13408762" cy="4811358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78046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48477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756058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961736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2448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17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13624989" y="7228094"/>
            <a:ext cx="815304" cy="783958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149" y="2106198"/>
            <a:ext cx="10557040" cy="2919620"/>
          </a:xfrm>
          <a:prstGeom prst="rect">
            <a:avLst/>
          </a:prstGeom>
        </p:spPr>
      </p:pic>
      <p:sp>
        <p:nvSpPr>
          <p:cNvPr id="6" name="Rectangle 5"/>
          <p:cNvSpPr/>
          <p:nvPr userDrawn="1"/>
        </p:nvSpPr>
        <p:spPr bwMode="auto">
          <a:xfrm>
            <a:off x="152390" y="7228094"/>
            <a:ext cx="1421254" cy="783958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94525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4339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379738" y="2246695"/>
            <a:ext cx="9875520" cy="1203795"/>
          </a:xfrm>
        </p:spPr>
        <p:txBody>
          <a:bodyPr wrap="square" lIns="82274" tIns="82274" rIns="82274" bIns="82274" anchor="ctr" anchorCtr="0">
            <a:noAutofit/>
          </a:bodyPr>
          <a:lstStyle>
            <a:lvl1pPr algn="ctr">
              <a:lnSpc>
                <a:spcPct val="90000"/>
              </a:lnSpc>
              <a:defRPr sz="43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379738" y="3106028"/>
            <a:ext cx="9875520" cy="504709"/>
          </a:xfrm>
        </p:spPr>
        <p:txBody>
          <a:bodyPr wrap="square" lIns="82274" tIns="82274" rIns="82274" bIns="82274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rgbClr val="435464"/>
                </a:solidFill>
              </a:defRPr>
            </a:lvl1pPr>
            <a:lvl2pPr marL="548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3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0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7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426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379738" y="2246695"/>
            <a:ext cx="9875520" cy="1203795"/>
          </a:xfrm>
        </p:spPr>
        <p:txBody>
          <a:bodyPr wrap="square" lIns="82274" tIns="82274" rIns="82274" bIns="82274" anchor="ctr" anchorCtr="0">
            <a:noAutofit/>
          </a:bodyPr>
          <a:lstStyle>
            <a:lvl1pPr algn="ctr">
              <a:lnSpc>
                <a:spcPct val="90000"/>
              </a:lnSpc>
              <a:defRPr sz="43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379738" y="3106028"/>
            <a:ext cx="9875520" cy="504709"/>
          </a:xfrm>
        </p:spPr>
        <p:txBody>
          <a:bodyPr wrap="square" lIns="82274" tIns="82274" rIns="82274" bIns="82274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rgbClr val="435464"/>
                </a:solidFill>
              </a:defRPr>
            </a:lvl1pPr>
            <a:lvl2pPr marL="548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3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0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7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886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506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ogo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lain transparent logo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388" y="1577901"/>
            <a:ext cx="5007432" cy="4951842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 bwMode="auto">
          <a:xfrm>
            <a:off x="13624989" y="7228094"/>
            <a:ext cx="815304" cy="783958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13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5279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379738" y="2246695"/>
            <a:ext cx="9875520" cy="1203795"/>
          </a:xfrm>
        </p:spPr>
        <p:txBody>
          <a:bodyPr wrap="square" lIns="82274" tIns="82274" rIns="82274" bIns="82274" anchor="ctr" anchorCtr="0">
            <a:noAutofit/>
          </a:bodyPr>
          <a:lstStyle>
            <a:lvl1pPr algn="ctr">
              <a:lnSpc>
                <a:spcPct val="90000"/>
              </a:lnSpc>
              <a:defRPr sz="43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379738" y="3106028"/>
            <a:ext cx="9875520" cy="504709"/>
          </a:xfrm>
        </p:spPr>
        <p:txBody>
          <a:bodyPr wrap="square" lIns="82274" tIns="82274" rIns="82274" bIns="82274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rgbClr val="435464"/>
                </a:solidFill>
              </a:defRPr>
            </a:lvl1pPr>
            <a:lvl2pPr marL="548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3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0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7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58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379738" y="2246695"/>
            <a:ext cx="9875520" cy="1203795"/>
          </a:xfrm>
        </p:spPr>
        <p:txBody>
          <a:bodyPr wrap="square" lIns="82274" tIns="82274" rIns="82274" bIns="82274" anchor="ctr" anchorCtr="0">
            <a:noAutofit/>
          </a:bodyPr>
          <a:lstStyle>
            <a:lvl1pPr algn="ctr">
              <a:lnSpc>
                <a:spcPct val="90000"/>
              </a:lnSpc>
              <a:defRPr sz="43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379738" y="3106028"/>
            <a:ext cx="9875520" cy="504709"/>
          </a:xfrm>
        </p:spPr>
        <p:txBody>
          <a:bodyPr wrap="square" lIns="82274" tIns="82274" rIns="82274" bIns="82274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>
                <a:solidFill>
                  <a:srgbClr val="435464"/>
                </a:solidFill>
              </a:defRPr>
            </a:lvl1pPr>
            <a:lvl2pPr marL="548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3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0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7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60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abitat_Regular_Chef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6480" y="965864"/>
            <a:ext cx="9768298" cy="4316758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ctrTitle"/>
          </p:nvPr>
        </p:nvSpPr>
        <p:spPr bwMode="white">
          <a:xfrm>
            <a:off x="2319257" y="6237720"/>
            <a:ext cx="9875520" cy="1203795"/>
          </a:xfrm>
        </p:spPr>
        <p:txBody>
          <a:bodyPr wrap="square" lIns="82274" tIns="82274" rIns="82274" bIns="82274" anchor="ctr" anchorCtr="0">
            <a:noAutofit/>
          </a:bodyPr>
          <a:lstStyle>
            <a:lvl1pPr algn="ctr">
              <a:lnSpc>
                <a:spcPct val="90000"/>
              </a:lnSpc>
              <a:defRPr sz="4300" b="1" spc="0" baseline="0">
                <a:solidFill>
                  <a:srgbClr val="435464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/>
          </p:nvPr>
        </p:nvSpPr>
        <p:spPr bwMode="white">
          <a:xfrm>
            <a:off x="2319257" y="7097053"/>
            <a:ext cx="9875520" cy="504709"/>
          </a:xfrm>
        </p:spPr>
        <p:txBody>
          <a:bodyPr wrap="square" lIns="82274" tIns="82274" rIns="82274" bIns="82274">
            <a:sp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sz="2400" baseline="0">
                <a:solidFill>
                  <a:srgbClr val="435464"/>
                </a:solidFill>
              </a:defRPr>
            </a:lvl1pPr>
            <a:lvl2pPr marL="548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3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3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22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07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39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7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152390" y="7228094"/>
            <a:ext cx="1421254" cy="783958"/>
          </a:xfrm>
          <a:prstGeom prst="rect">
            <a:avLst/>
          </a:prstGeom>
          <a:solidFill>
            <a:srgbClr val="FEFEFE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Gill Sans Light"/>
                <a:cs typeface="Gill Sans Ligh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896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theme" Target="../theme/theme2.xml"/><Relationship Id="rId17" Type="http://schemas.openxmlformats.org/officeDocument/2006/relationships/image" Target="../media/image1.png"/><Relationship Id="rId18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2" Type="http://schemas.openxmlformats.org/officeDocument/2006/relationships/slideLayout" Target="../slideLayouts/slideLayout10.xml"/><Relationship Id="rId3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<Relationship Id="rId14" Type="http://schemas.openxmlformats.org/officeDocument/2006/relationships/theme" Target="../theme/theme3.xml"/><Relationship Id="rId15" Type="http://schemas.openxmlformats.org/officeDocument/2006/relationships/image" Target="../media/image1.png"/><Relationship Id="rId16" Type="http://schemas.openxmlformats.org/officeDocument/2006/relationships/image" Target="../media/image6.png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10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2" y="548642"/>
            <a:ext cx="13411200" cy="6093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2" y="1670580"/>
            <a:ext cx="13411200" cy="51663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7006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1" r:id="rId1"/>
    <p:sldLayoutId id="2147483942" r:id="rId2"/>
    <p:sldLayoutId id="2147483943" r:id="rId3"/>
    <p:sldLayoutId id="2147483944" r:id="rId4"/>
    <p:sldLayoutId id="2147483945" r:id="rId5"/>
    <p:sldLayoutId id="2147483950" r:id="rId6"/>
    <p:sldLayoutId id="2147483946" r:id="rId7"/>
    <p:sldLayoutId id="2147483947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1096907" rtl="0" eaLnBrk="1" latinLnBrk="0" hangingPunct="1">
        <a:lnSpc>
          <a:spcPct val="90000"/>
        </a:lnSpc>
        <a:spcBef>
          <a:spcPct val="0"/>
        </a:spcBef>
        <a:buNone/>
        <a:defRPr lang="en-US" sz="4300" b="0" i="0" kern="1200" cap="none" spc="0" baseline="0" dirty="0" smtClean="0">
          <a:ln w="3175">
            <a:noFill/>
          </a:ln>
          <a:solidFill>
            <a:srgbClr val="435464"/>
          </a:solidFill>
          <a:effectLst/>
          <a:latin typeface="Gill Sans Light"/>
          <a:ea typeface="+mn-ea"/>
          <a:cs typeface="Gill Sans Light"/>
        </a:defRPr>
      </a:lvl1pPr>
    </p:titleStyle>
    <p:bodyStyle>
      <a:lvl1pPr marL="278046" indent="-278046" algn="l" defTabSz="1096907" rtl="0" eaLnBrk="1" latinLnBrk="0" hangingPunct="1">
        <a:lnSpc>
          <a:spcPct val="100000"/>
        </a:lnSpc>
        <a:spcBef>
          <a:spcPts val="720"/>
        </a:spcBef>
        <a:buSzPct val="90000"/>
        <a:buFont typeface="Arial" pitchFamily="34" charset="0"/>
        <a:buChar char="•"/>
        <a:defRPr sz="29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1pPr>
      <a:lvl2pPr marL="620948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24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2pPr>
      <a:lvl3pPr marL="891376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21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3pPr>
      <a:lvl4pPr marL="1098961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19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4pPr>
      <a:lvl5pPr marL="1304638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19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5pPr>
      <a:lvl6pPr marL="3016494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4949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3403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1858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8453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96907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45362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93816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42267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90722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39178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87630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17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2" y="548642"/>
            <a:ext cx="13411200" cy="6093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2" y="1670580"/>
            <a:ext cx="13411200" cy="51663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 descr="Habitat_Regular.p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59" y="7539451"/>
            <a:ext cx="1207366" cy="430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577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71" r:id="rId3"/>
    <p:sldLayoutId id="2147483970" r:id="rId4"/>
    <p:sldLayoutId id="2147483972" r:id="rId5"/>
    <p:sldLayoutId id="2147483954" r:id="rId6"/>
    <p:sldLayoutId id="2147483969" r:id="rId7"/>
    <p:sldLayoutId id="2147483973" r:id="rId8"/>
    <p:sldLayoutId id="2147483974" r:id="rId9"/>
    <p:sldLayoutId id="2147483975" r:id="rId10"/>
    <p:sldLayoutId id="2147483955" r:id="rId11"/>
    <p:sldLayoutId id="2147483956" r:id="rId12"/>
    <p:sldLayoutId id="2147483957" r:id="rId13"/>
    <p:sldLayoutId id="2147483958" r:id="rId14"/>
    <p:sldLayoutId id="2147483959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1096907" rtl="0" eaLnBrk="1" latinLnBrk="0" hangingPunct="1">
        <a:lnSpc>
          <a:spcPct val="90000"/>
        </a:lnSpc>
        <a:spcBef>
          <a:spcPct val="0"/>
        </a:spcBef>
        <a:buNone/>
        <a:defRPr lang="en-US" sz="4300" b="0" i="0" kern="1200" cap="none" spc="0" baseline="0" dirty="0" smtClean="0">
          <a:ln w="3175">
            <a:noFill/>
          </a:ln>
          <a:solidFill>
            <a:srgbClr val="435464"/>
          </a:solidFill>
          <a:effectLst/>
          <a:latin typeface="Gill Sans Light"/>
          <a:ea typeface="+mn-ea"/>
          <a:cs typeface="Gill Sans Light"/>
        </a:defRPr>
      </a:lvl1pPr>
    </p:titleStyle>
    <p:bodyStyle>
      <a:lvl1pPr marL="278046" indent="-278046" algn="l" defTabSz="1096907" rtl="0" eaLnBrk="1" latinLnBrk="0" hangingPunct="1">
        <a:lnSpc>
          <a:spcPct val="100000"/>
        </a:lnSpc>
        <a:spcBef>
          <a:spcPts val="720"/>
        </a:spcBef>
        <a:buSzPct val="90000"/>
        <a:buFont typeface="Arial" pitchFamily="34" charset="0"/>
        <a:buChar char="•"/>
        <a:defRPr sz="29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1pPr>
      <a:lvl2pPr marL="620948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24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2pPr>
      <a:lvl3pPr marL="891376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21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3pPr>
      <a:lvl4pPr marL="1098961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19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4pPr>
      <a:lvl5pPr marL="1304638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19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5pPr>
      <a:lvl6pPr marL="3016494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4949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3403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1858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8453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96907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45362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93816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42267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90722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39178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87630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blipFill dpi="0"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609602" y="548642"/>
            <a:ext cx="13411200" cy="60939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609602" y="1670580"/>
            <a:ext cx="13411200" cy="516636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59" y="7606895"/>
            <a:ext cx="1207366" cy="29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95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1" r:id="rId1"/>
    <p:sldLayoutId id="2147483962" r:id="rId2"/>
    <p:sldLayoutId id="2147483977" r:id="rId3"/>
    <p:sldLayoutId id="2147483979" r:id="rId4"/>
    <p:sldLayoutId id="2147483980" r:id="rId5"/>
    <p:sldLayoutId id="2147483976" r:id="rId6"/>
    <p:sldLayoutId id="2147483978" r:id="rId7"/>
    <p:sldLayoutId id="2147483963" r:id="rId8"/>
    <p:sldLayoutId id="2147483964" r:id="rId9"/>
    <p:sldLayoutId id="2147483965" r:id="rId10"/>
    <p:sldLayoutId id="2147483966" r:id="rId11"/>
    <p:sldLayoutId id="2147483967" r:id="rId12"/>
    <p:sldLayoutId id="2147483968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1096907" rtl="0" eaLnBrk="1" latinLnBrk="0" hangingPunct="1">
        <a:lnSpc>
          <a:spcPct val="90000"/>
        </a:lnSpc>
        <a:spcBef>
          <a:spcPct val="0"/>
        </a:spcBef>
        <a:buNone/>
        <a:defRPr lang="en-US" sz="4300" b="0" i="0" kern="1200" cap="none" spc="0" baseline="0" dirty="0" smtClean="0">
          <a:ln w="3175">
            <a:noFill/>
          </a:ln>
          <a:solidFill>
            <a:srgbClr val="435464"/>
          </a:solidFill>
          <a:effectLst/>
          <a:latin typeface="Gill Sans Light"/>
          <a:ea typeface="+mn-ea"/>
          <a:cs typeface="Gill Sans Light"/>
        </a:defRPr>
      </a:lvl1pPr>
    </p:titleStyle>
    <p:bodyStyle>
      <a:lvl1pPr marL="278046" indent="-278046" algn="l" defTabSz="1096907" rtl="0" eaLnBrk="1" latinLnBrk="0" hangingPunct="1">
        <a:lnSpc>
          <a:spcPct val="100000"/>
        </a:lnSpc>
        <a:spcBef>
          <a:spcPts val="720"/>
        </a:spcBef>
        <a:buSzPct val="90000"/>
        <a:buFont typeface="Arial" pitchFamily="34" charset="0"/>
        <a:buChar char="•"/>
        <a:defRPr sz="29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1pPr>
      <a:lvl2pPr marL="620948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24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2pPr>
      <a:lvl3pPr marL="891376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21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3pPr>
      <a:lvl4pPr marL="1098961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19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4pPr>
      <a:lvl5pPr marL="1304638" indent="-342900" algn="l" defTabSz="1096907" rtl="0" eaLnBrk="1" latinLnBrk="0" hangingPunct="1">
        <a:lnSpc>
          <a:spcPct val="100000"/>
        </a:lnSpc>
        <a:spcBef>
          <a:spcPts val="720"/>
        </a:spcBef>
        <a:buSzPct val="25000"/>
        <a:buFont typeface="Lucida Grande"/>
        <a:buChar char=" "/>
        <a:defRPr sz="1900" b="0" i="0" kern="1200" baseline="0">
          <a:solidFill>
            <a:srgbClr val="435464"/>
          </a:solidFill>
          <a:latin typeface="Gill Sans Light"/>
          <a:ea typeface="+mn-ea"/>
          <a:cs typeface="Gill Sans Light"/>
        </a:defRPr>
      </a:lvl5pPr>
      <a:lvl6pPr marL="3016494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4949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3403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1858" indent="-274227" algn="l" defTabSz="1096907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8453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96907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45362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93816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42267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90722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39178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87630" algn="l" defTabSz="1096907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4" Type="http://schemas.openxmlformats.org/officeDocument/2006/relationships/image" Target="../media/image11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4" Type="http://schemas.openxmlformats.org/officeDocument/2006/relationships/image" Target="../media/image12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4" Type="http://schemas.openxmlformats.org/officeDocument/2006/relationships/image" Target="../media/image10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973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kitchen_converge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5750" y="1692024"/>
            <a:ext cx="8145775" cy="458199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Testing </a:t>
            </a:r>
            <a:r>
              <a:rPr lang="mr-IN" dirty="0" smtClean="0"/>
              <a:t>–</a:t>
            </a:r>
            <a:r>
              <a:rPr lang="en-US" dirty="0" smtClean="0"/>
              <a:t> Apply the change</a:t>
            </a:r>
            <a:endParaRPr lang="en-US" dirty="0"/>
          </a:p>
        </p:txBody>
      </p:sp>
      <p:sp>
        <p:nvSpPr>
          <p:cNvPr id="15" name="Shape 657"/>
          <p:cNvSpPr/>
          <p:nvPr/>
        </p:nvSpPr>
        <p:spPr>
          <a:xfrm>
            <a:off x="9891089" y="1970917"/>
            <a:ext cx="2676800" cy="626667"/>
          </a:xfrm>
          <a:prstGeom prst="rect">
            <a:avLst/>
          </a:prstGeom>
          <a:solidFill>
            <a:srgbClr val="E4E6E7"/>
          </a:solidFill>
          <a:ln>
            <a:solidFill>
              <a:schemeClr val="accent1"/>
            </a:solidFill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ct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Add a test</a:t>
            </a:r>
          </a:p>
        </p:txBody>
      </p:sp>
      <p:sp>
        <p:nvSpPr>
          <p:cNvPr id="16" name="Shape 658"/>
          <p:cNvSpPr/>
          <p:nvPr/>
        </p:nvSpPr>
        <p:spPr>
          <a:xfrm>
            <a:off x="9891089" y="3270490"/>
            <a:ext cx="2676800" cy="626667"/>
          </a:xfrm>
          <a:prstGeom prst="rect">
            <a:avLst/>
          </a:prstGeom>
          <a:solidFill>
            <a:srgbClr val="E4E6E7"/>
          </a:solidFill>
          <a:ln>
            <a:solidFill>
              <a:schemeClr val="accent1"/>
            </a:solidFill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ct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Run the tests</a:t>
            </a:r>
          </a:p>
        </p:txBody>
      </p:sp>
      <p:sp>
        <p:nvSpPr>
          <p:cNvPr id="17" name="Shape 659"/>
          <p:cNvSpPr/>
          <p:nvPr/>
        </p:nvSpPr>
        <p:spPr>
          <a:xfrm>
            <a:off x="9891089" y="4570065"/>
            <a:ext cx="2676800" cy="626667"/>
          </a:xfrm>
          <a:prstGeom prst="rect">
            <a:avLst/>
          </a:prstGeom>
          <a:solidFill>
            <a:srgbClr val="E4E6E7"/>
          </a:solidFill>
          <a:ln>
            <a:solidFill>
              <a:schemeClr val="accent1"/>
            </a:solidFill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ct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Make a little change</a:t>
            </a:r>
          </a:p>
        </p:txBody>
      </p:sp>
      <p:cxnSp>
        <p:nvCxnSpPr>
          <p:cNvPr id="20" name="Shape 661"/>
          <p:cNvCxnSpPr>
            <a:stCxn id="15" idx="2"/>
            <a:endCxn id="16" idx="0"/>
          </p:cNvCxnSpPr>
          <p:nvPr/>
        </p:nvCxnSpPr>
        <p:spPr>
          <a:xfrm>
            <a:off x="11229489" y="2597585"/>
            <a:ext cx="0" cy="673067"/>
          </a:xfrm>
          <a:prstGeom prst="straightConnector1">
            <a:avLst/>
          </a:prstGeom>
          <a:noFill/>
          <a:ln w="19050" cap="flat" cmpd="sng">
            <a:solidFill>
              <a:srgbClr val="435464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1" name="Shape 662"/>
          <p:cNvCxnSpPr>
            <a:stCxn id="16" idx="2"/>
            <a:endCxn id="17" idx="0"/>
          </p:cNvCxnSpPr>
          <p:nvPr/>
        </p:nvCxnSpPr>
        <p:spPr>
          <a:xfrm>
            <a:off x="11229489" y="3897157"/>
            <a:ext cx="0" cy="673067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2" name="Shape 663"/>
          <p:cNvCxnSpPr>
            <a:stCxn id="16" idx="1"/>
            <a:endCxn id="15" idx="1"/>
          </p:cNvCxnSpPr>
          <p:nvPr/>
        </p:nvCxnSpPr>
        <p:spPr>
          <a:xfrm rot="10800000" flipH="1">
            <a:off x="9891089" y="2284092"/>
            <a:ext cx="1067" cy="1299733"/>
          </a:xfrm>
          <a:prstGeom prst="bentConnector3">
            <a:avLst>
              <a:gd name="adj1" fmla="val -39687500"/>
            </a:avLst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3" name="Shape 668"/>
          <p:cNvSpPr/>
          <p:nvPr/>
        </p:nvSpPr>
        <p:spPr>
          <a:xfrm>
            <a:off x="11116957" y="1133364"/>
            <a:ext cx="225067" cy="225067"/>
          </a:xfrm>
          <a:prstGeom prst="ellipse">
            <a:avLst/>
          </a:prstGeom>
          <a:solidFill>
            <a:srgbClr val="435464"/>
          </a:solidFill>
          <a:ln>
            <a:noFill/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Shape 669"/>
          <p:cNvCxnSpPr>
            <a:stCxn id="23" idx="4"/>
            <a:endCxn id="15" idx="0"/>
          </p:cNvCxnSpPr>
          <p:nvPr/>
        </p:nvCxnSpPr>
        <p:spPr>
          <a:xfrm>
            <a:off x="11229489" y="1358428"/>
            <a:ext cx="0" cy="612267"/>
          </a:xfrm>
          <a:prstGeom prst="straightConnector1">
            <a:avLst/>
          </a:prstGeom>
          <a:noFill/>
          <a:ln w="19050" cap="flat" cmpd="sng">
            <a:solidFill>
              <a:srgbClr val="435464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6" name="Shape 673"/>
          <p:cNvSpPr txBox="1"/>
          <p:nvPr/>
        </p:nvSpPr>
        <p:spPr>
          <a:xfrm>
            <a:off x="10385222" y="3994207"/>
            <a:ext cx="844267" cy="225067"/>
          </a:xfrm>
          <a:prstGeom prst="rect">
            <a:avLst/>
          </a:prstGeom>
          <a:noFill/>
          <a:ln>
            <a:noFill/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fail</a:t>
            </a:r>
          </a:p>
        </p:txBody>
      </p:sp>
      <p:sp>
        <p:nvSpPr>
          <p:cNvPr id="27" name="Shape 674"/>
          <p:cNvSpPr txBox="1"/>
          <p:nvPr/>
        </p:nvSpPr>
        <p:spPr>
          <a:xfrm>
            <a:off x="8661400" y="3358739"/>
            <a:ext cx="844267" cy="225067"/>
          </a:xfrm>
          <a:prstGeom prst="rect">
            <a:avLst/>
          </a:prstGeom>
          <a:noFill/>
          <a:ln>
            <a:noFill/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6AA84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pass</a:t>
            </a:r>
          </a:p>
        </p:txBody>
      </p:sp>
    </p:spTree>
    <p:extLst>
      <p:ext uri="{BB962C8B-B14F-4D97-AF65-F5344CB8AC3E}">
        <p14:creationId xmlns:p14="http://schemas.microsoft.com/office/powerpoint/2010/main" val="973630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kitchen_verify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5750" y="1642856"/>
            <a:ext cx="8071793" cy="4540384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Testing </a:t>
            </a:r>
            <a:r>
              <a:rPr lang="mr-IN" dirty="0" smtClean="0"/>
              <a:t>–</a:t>
            </a:r>
            <a:r>
              <a:rPr lang="en-US" dirty="0" smtClean="0"/>
              <a:t> Run the tests</a:t>
            </a:r>
            <a:endParaRPr lang="en-US" dirty="0"/>
          </a:p>
        </p:txBody>
      </p:sp>
      <p:grpSp>
        <p:nvGrpSpPr>
          <p:cNvPr id="18" name="Group 17"/>
          <p:cNvGrpSpPr/>
          <p:nvPr/>
        </p:nvGrpSpPr>
        <p:grpSpPr>
          <a:xfrm>
            <a:off x="8661400" y="1133364"/>
            <a:ext cx="6115911" cy="6260888"/>
            <a:chOff x="10034133" y="1752269"/>
            <a:chExt cx="6115911" cy="6260888"/>
          </a:xfrm>
        </p:grpSpPr>
        <p:sp>
          <p:nvSpPr>
            <p:cNvPr id="19" name="Shape 657"/>
            <p:cNvSpPr/>
            <p:nvPr/>
          </p:nvSpPr>
          <p:spPr>
            <a:xfrm>
              <a:off x="11263822" y="2589822"/>
              <a:ext cx="2676800" cy="626667"/>
            </a:xfrm>
            <a:prstGeom prst="rect">
              <a:avLst/>
            </a:prstGeom>
            <a:solidFill>
              <a:srgbClr val="E4E6E7"/>
            </a:solidFill>
            <a:ln>
              <a:solidFill>
                <a:schemeClr val="accent1"/>
              </a:solidFill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Add a test</a:t>
              </a:r>
            </a:p>
          </p:txBody>
        </p:sp>
        <p:sp>
          <p:nvSpPr>
            <p:cNvPr id="24" name="Shape 658"/>
            <p:cNvSpPr/>
            <p:nvPr/>
          </p:nvSpPr>
          <p:spPr>
            <a:xfrm>
              <a:off x="11263822" y="3889395"/>
              <a:ext cx="2676800" cy="626667"/>
            </a:xfrm>
            <a:prstGeom prst="rect">
              <a:avLst/>
            </a:prstGeom>
            <a:solidFill>
              <a:srgbClr val="E4E6E7"/>
            </a:solidFill>
            <a:ln>
              <a:solidFill>
                <a:schemeClr val="accent1"/>
              </a:solidFill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Run the tests</a:t>
              </a:r>
            </a:p>
          </p:txBody>
        </p:sp>
        <p:sp>
          <p:nvSpPr>
            <p:cNvPr id="28" name="Shape 659"/>
            <p:cNvSpPr/>
            <p:nvPr/>
          </p:nvSpPr>
          <p:spPr>
            <a:xfrm>
              <a:off x="11263822" y="5188970"/>
              <a:ext cx="2676800" cy="626667"/>
            </a:xfrm>
            <a:prstGeom prst="rect">
              <a:avLst/>
            </a:prstGeom>
            <a:solidFill>
              <a:srgbClr val="E4E6E7"/>
            </a:solidFill>
            <a:ln>
              <a:solidFill>
                <a:schemeClr val="accent1"/>
              </a:solidFill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Make a little change</a:t>
              </a:r>
            </a:p>
          </p:txBody>
        </p:sp>
        <p:sp>
          <p:nvSpPr>
            <p:cNvPr id="29" name="Shape 660"/>
            <p:cNvSpPr/>
            <p:nvPr/>
          </p:nvSpPr>
          <p:spPr>
            <a:xfrm>
              <a:off x="11263822" y="6488542"/>
              <a:ext cx="2676800" cy="626667"/>
            </a:xfrm>
            <a:prstGeom prst="rect">
              <a:avLst/>
            </a:prstGeom>
            <a:solidFill>
              <a:srgbClr val="E4E6E7"/>
            </a:solidFill>
            <a:ln>
              <a:solidFill>
                <a:schemeClr val="accent1"/>
              </a:solidFill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Run the tests</a:t>
              </a:r>
            </a:p>
          </p:txBody>
        </p:sp>
        <p:cxnSp>
          <p:nvCxnSpPr>
            <p:cNvPr id="30" name="Shape 661"/>
            <p:cNvCxnSpPr>
              <a:stCxn id="19" idx="2"/>
              <a:endCxn id="24" idx="0"/>
            </p:cNvCxnSpPr>
            <p:nvPr/>
          </p:nvCxnSpPr>
          <p:spPr>
            <a:xfrm>
              <a:off x="12602222" y="3216490"/>
              <a:ext cx="0" cy="673067"/>
            </a:xfrm>
            <a:prstGeom prst="straightConnector1">
              <a:avLst/>
            </a:prstGeom>
            <a:noFill/>
            <a:ln w="19050" cap="flat" cmpd="sng">
              <a:solidFill>
                <a:srgbClr val="435464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31" name="Shape 662"/>
            <p:cNvCxnSpPr>
              <a:stCxn id="24" idx="2"/>
              <a:endCxn id="28" idx="0"/>
            </p:cNvCxnSpPr>
            <p:nvPr/>
          </p:nvCxnSpPr>
          <p:spPr>
            <a:xfrm>
              <a:off x="12602222" y="4516062"/>
              <a:ext cx="0" cy="673067"/>
            </a:xfrm>
            <a:prstGeom prst="straightConnector1">
              <a:avLst/>
            </a:prstGeom>
            <a:noFill/>
            <a:ln w="19050" cap="flat" cmpd="sng">
              <a:solidFill>
                <a:srgbClr val="CC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32" name="Shape 663"/>
            <p:cNvCxnSpPr>
              <a:stCxn id="24" idx="1"/>
              <a:endCxn id="19" idx="1"/>
            </p:cNvCxnSpPr>
            <p:nvPr/>
          </p:nvCxnSpPr>
          <p:spPr>
            <a:xfrm rot="10800000" flipH="1">
              <a:off x="11263822" y="2902997"/>
              <a:ext cx="1067" cy="1299733"/>
            </a:xfrm>
            <a:prstGeom prst="bentConnector3">
              <a:avLst>
                <a:gd name="adj1" fmla="val -39687500"/>
              </a:avLst>
            </a:pr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33" name="Shape 664"/>
            <p:cNvCxnSpPr>
              <a:stCxn id="28" idx="2"/>
              <a:endCxn id="29" idx="0"/>
            </p:cNvCxnSpPr>
            <p:nvPr/>
          </p:nvCxnSpPr>
          <p:spPr>
            <a:xfrm>
              <a:off x="12602222" y="5815635"/>
              <a:ext cx="0" cy="673067"/>
            </a:xfrm>
            <a:prstGeom prst="straightConnector1">
              <a:avLst/>
            </a:prstGeom>
            <a:noFill/>
            <a:ln w="19050" cap="flat" cmpd="sng">
              <a:solidFill>
                <a:srgbClr val="435464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34" name="Shape 665"/>
            <p:cNvCxnSpPr>
              <a:stCxn id="29" idx="1"/>
              <a:endCxn id="28" idx="1"/>
            </p:cNvCxnSpPr>
            <p:nvPr/>
          </p:nvCxnSpPr>
          <p:spPr>
            <a:xfrm rot="10800000" flipH="1">
              <a:off x="11263822" y="5502142"/>
              <a:ext cx="1067" cy="1299733"/>
            </a:xfrm>
            <a:prstGeom prst="bentConnector3">
              <a:avLst>
                <a:gd name="adj1" fmla="val -39687500"/>
              </a:avLst>
            </a:prstGeom>
            <a:noFill/>
            <a:ln w="19050" cap="flat" cmpd="sng">
              <a:solidFill>
                <a:srgbClr val="CC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35" name="Shape 666"/>
            <p:cNvCxnSpPr>
              <a:stCxn id="29" idx="3"/>
              <a:endCxn id="19" idx="3"/>
            </p:cNvCxnSpPr>
            <p:nvPr/>
          </p:nvCxnSpPr>
          <p:spPr>
            <a:xfrm rot="10800000" flipH="1">
              <a:off x="13940622" y="2903210"/>
              <a:ext cx="1067" cy="3898667"/>
            </a:xfrm>
            <a:prstGeom prst="bentConnector3">
              <a:avLst>
                <a:gd name="adj1" fmla="val 39687500"/>
              </a:avLst>
            </a:pr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36" name="Shape 667"/>
            <p:cNvCxnSpPr>
              <a:stCxn id="29" idx="2"/>
            </p:cNvCxnSpPr>
            <p:nvPr/>
          </p:nvCxnSpPr>
          <p:spPr>
            <a:xfrm>
              <a:off x="12602222" y="7115210"/>
              <a:ext cx="0" cy="673067"/>
            </a:xfrm>
            <a:prstGeom prst="straightConnector1">
              <a:avLst/>
            </a:pr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37" name="Shape 668"/>
            <p:cNvSpPr/>
            <p:nvPr/>
          </p:nvSpPr>
          <p:spPr>
            <a:xfrm>
              <a:off x="12489690" y="1752269"/>
              <a:ext cx="225067" cy="225067"/>
            </a:xfrm>
            <a:prstGeom prst="ellipse">
              <a:avLst/>
            </a:prstGeom>
            <a:solidFill>
              <a:srgbClr val="435464"/>
            </a:solidFill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" name="Shape 669"/>
            <p:cNvCxnSpPr>
              <a:stCxn id="37" idx="4"/>
              <a:endCxn id="19" idx="0"/>
            </p:cNvCxnSpPr>
            <p:nvPr/>
          </p:nvCxnSpPr>
          <p:spPr>
            <a:xfrm>
              <a:off x="12602222" y="1977333"/>
              <a:ext cx="0" cy="612267"/>
            </a:xfrm>
            <a:prstGeom prst="straightConnector1">
              <a:avLst/>
            </a:prstGeom>
            <a:noFill/>
            <a:ln w="19050" cap="flat" cmpd="sng">
              <a:solidFill>
                <a:srgbClr val="435464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39" name="Shape 670"/>
            <p:cNvSpPr/>
            <p:nvPr/>
          </p:nvSpPr>
          <p:spPr>
            <a:xfrm>
              <a:off x="12489690" y="7788090"/>
              <a:ext cx="225067" cy="225067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Shape 671"/>
            <p:cNvSpPr txBox="1"/>
            <p:nvPr/>
          </p:nvSpPr>
          <p:spPr>
            <a:xfrm>
              <a:off x="14326044" y="6178678"/>
              <a:ext cx="1824000" cy="6234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pass</a:t>
              </a:r>
            </a:p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[development continues]</a:t>
              </a:r>
            </a:p>
          </p:txBody>
        </p:sp>
        <p:sp>
          <p:nvSpPr>
            <p:cNvPr id="41" name="Shape 672"/>
            <p:cNvSpPr txBox="1"/>
            <p:nvPr/>
          </p:nvSpPr>
          <p:spPr>
            <a:xfrm>
              <a:off x="10034133" y="6576801"/>
              <a:ext cx="844267" cy="2250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fail</a:t>
              </a:r>
            </a:p>
          </p:txBody>
        </p:sp>
        <p:sp>
          <p:nvSpPr>
            <p:cNvPr id="42" name="Shape 673"/>
            <p:cNvSpPr txBox="1"/>
            <p:nvPr/>
          </p:nvSpPr>
          <p:spPr>
            <a:xfrm>
              <a:off x="11757955" y="4613112"/>
              <a:ext cx="844267" cy="2250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fail</a:t>
              </a:r>
            </a:p>
          </p:txBody>
        </p:sp>
        <p:sp>
          <p:nvSpPr>
            <p:cNvPr id="43" name="Shape 674"/>
            <p:cNvSpPr txBox="1"/>
            <p:nvPr/>
          </p:nvSpPr>
          <p:spPr>
            <a:xfrm>
              <a:off x="10034133" y="3977644"/>
              <a:ext cx="844267" cy="2250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pass</a:t>
              </a:r>
            </a:p>
          </p:txBody>
        </p:sp>
        <p:sp>
          <p:nvSpPr>
            <p:cNvPr id="44" name="Shape 675"/>
            <p:cNvSpPr txBox="1"/>
            <p:nvPr/>
          </p:nvSpPr>
          <p:spPr>
            <a:xfrm>
              <a:off x="12665830" y="7368665"/>
              <a:ext cx="2057067" cy="2250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pass</a:t>
              </a:r>
            </a:p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37500"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[development stops]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9609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6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5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0949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Programmatically provision and configure components</a:t>
            </a:r>
          </a:p>
          <a:p>
            <a:r>
              <a:rPr lang="en-US" dirty="0"/>
              <a:t>Treat like any other code base</a:t>
            </a:r>
          </a:p>
          <a:p>
            <a:r>
              <a:rPr lang="en-US" dirty="0"/>
              <a:t>Reconstruct business from code repository, data backup, and compute resources</a:t>
            </a:r>
          </a:p>
        </p:txBody>
      </p:sp>
      <p:pic>
        <p:nvPicPr>
          <p:cNvPr id="5" name="Picture 3"/>
          <p:cNvPicPr>
            <a:picLocks noGrp="1" noChangeAspect="1" noChangeArrowheads="1"/>
          </p:cNvPicPr>
          <p:nvPr>
            <p:ph type="media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250" r="6250"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00402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grpSp>
        <p:nvGrpSpPr>
          <p:cNvPr id="21" name="Shape 491"/>
          <p:cNvGrpSpPr/>
          <p:nvPr/>
        </p:nvGrpSpPr>
        <p:grpSpPr>
          <a:xfrm>
            <a:off x="-1" y="1232948"/>
            <a:ext cx="14699451" cy="1478486"/>
            <a:chOff x="436525" y="988787"/>
            <a:chExt cx="8556525" cy="415512"/>
          </a:xfrm>
        </p:grpSpPr>
        <p:sp>
          <p:nvSpPr>
            <p:cNvPr id="22" name="Shape 492"/>
            <p:cNvSpPr/>
            <p:nvPr/>
          </p:nvSpPr>
          <p:spPr>
            <a:xfrm>
              <a:off x="436525" y="988800"/>
              <a:ext cx="1238700" cy="415500"/>
            </a:xfrm>
            <a:prstGeom prst="rect">
              <a:avLst/>
            </a:prstGeom>
            <a:solidFill>
              <a:srgbClr val="F18B21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defTabSz="1625299" fontAlgn="auto">
                <a:spcBef>
                  <a:spcPts val="0"/>
                </a:spcBef>
                <a:spcAft>
                  <a:spcPts val="0"/>
                </a:spcAft>
              </a:pPr>
              <a:endParaRPr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Shape 493"/>
            <p:cNvSpPr/>
            <p:nvPr/>
          </p:nvSpPr>
          <p:spPr>
            <a:xfrm>
              <a:off x="1049050" y="988787"/>
              <a:ext cx="7944000" cy="415500"/>
            </a:xfrm>
            <a:prstGeom prst="leftRightArrow">
              <a:avLst>
                <a:gd name="adj1" fmla="val 100000"/>
                <a:gd name="adj2" fmla="val 50000"/>
              </a:avLst>
            </a:prstGeom>
            <a:solidFill>
              <a:srgbClr val="F18B21"/>
            </a:solidFill>
            <a:ln>
              <a:noFill/>
            </a:ln>
          </p:spPr>
          <p:txBody>
            <a:bodyPr lIns="68575" tIns="34275" rIns="68575" bIns="34275" anchor="ctr" anchorCtr="0">
              <a:noAutofit/>
            </a:bodyPr>
            <a:lstStyle/>
            <a:p>
              <a:pPr algn="ctr" defTabSz="1625299" fontAlgn="auto">
                <a:spcBef>
                  <a:spcPts val="0"/>
                </a:spcBef>
                <a:spcAft>
                  <a:spcPts val="0"/>
                </a:spcAft>
              </a:pPr>
              <a:endParaRPr sz="2000" b="1" ker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63004" y="1843267"/>
            <a:ext cx="14104393" cy="4898667"/>
            <a:chOff x="227821" y="2269244"/>
            <a:chExt cx="14104393" cy="4898667"/>
          </a:xfrm>
        </p:grpSpPr>
        <p:sp>
          <p:nvSpPr>
            <p:cNvPr id="24" name="Shape 494"/>
            <p:cNvSpPr/>
            <p:nvPr/>
          </p:nvSpPr>
          <p:spPr>
            <a:xfrm>
              <a:off x="227821" y="2269246"/>
              <a:ext cx="4552000" cy="4898133"/>
            </a:xfrm>
            <a:prstGeom prst="rect">
              <a:avLst/>
            </a:prstGeom>
            <a:solidFill>
              <a:srgbClr val="FFFFFF"/>
            </a:solidFill>
            <a:ln w="25400" cap="flat" cmpd="sng">
              <a:solidFill>
                <a:srgbClr val="435464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21878" tIns="60919" rIns="121878" bIns="6091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Tx/>
                <a:buFontTx/>
                <a:buNone/>
                <a:tabLst/>
                <a:defRPr/>
              </a:pPr>
              <a:endParaRPr kumimoji="0" sz="2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" name="Shape 495"/>
            <p:cNvSpPr/>
            <p:nvPr/>
          </p:nvSpPr>
          <p:spPr>
            <a:xfrm>
              <a:off x="5019468" y="2269244"/>
              <a:ext cx="4552000" cy="4898667"/>
            </a:xfrm>
            <a:prstGeom prst="rect">
              <a:avLst/>
            </a:prstGeom>
            <a:solidFill>
              <a:srgbClr val="FFFFFF"/>
            </a:solidFill>
            <a:ln w="25400" cap="flat" cmpd="sng">
              <a:solidFill>
                <a:srgbClr val="435464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21878" tIns="60919" rIns="121878" bIns="6091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Tx/>
                <a:buFontTx/>
                <a:buNone/>
                <a:tabLst/>
                <a:defRPr/>
              </a:pPr>
              <a:endParaRPr kumimoji="0" sz="2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" name="Shape 496"/>
            <p:cNvSpPr/>
            <p:nvPr/>
          </p:nvSpPr>
          <p:spPr>
            <a:xfrm>
              <a:off x="9780175" y="2269244"/>
              <a:ext cx="4551998" cy="4898667"/>
            </a:xfrm>
            <a:prstGeom prst="rect">
              <a:avLst/>
            </a:prstGeom>
            <a:solidFill>
              <a:srgbClr val="FFFFFF"/>
            </a:solidFill>
            <a:ln w="25400" cap="flat" cmpd="sng">
              <a:solidFill>
                <a:srgbClr val="435464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21878" tIns="60919" rIns="121878" bIns="6091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Tx/>
                <a:buFontTx/>
                <a:buNone/>
                <a:tabLst/>
                <a:defRPr/>
              </a:pPr>
              <a:endParaRPr kumimoji="0" sz="2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" name="Shape 497"/>
            <p:cNvSpPr txBox="1"/>
            <p:nvPr/>
          </p:nvSpPr>
          <p:spPr>
            <a:xfrm>
              <a:off x="227867" y="3041538"/>
              <a:ext cx="4552000" cy="1987200"/>
            </a:xfrm>
            <a:prstGeom prst="rect">
              <a:avLst/>
            </a:prstGeom>
            <a:noFill/>
            <a:ln>
              <a:noFill/>
            </a:ln>
          </p:spPr>
          <p:txBody>
            <a:bodyPr lIns="121878" tIns="60919" rIns="121878" bIns="60919" anchor="t" anchorCtr="0">
              <a:noAutofit/>
            </a:bodyPr>
            <a:lstStyle/>
            <a:p>
              <a:pPr marL="812579" indent="-519146" defTabSz="1625299" fontAlgn="auto">
                <a:lnSpc>
                  <a:spcPct val="90000"/>
                </a:lnSpc>
                <a:spcBef>
                  <a:spcPts val="889"/>
                </a:spcBef>
                <a:spcAft>
                  <a:spcPts val="0"/>
                </a:spcAft>
                <a:buClr>
                  <a:srgbClr val="F18B21"/>
                </a:buClr>
                <a:buFont typeface="Raleway"/>
                <a:buChar char="●"/>
              </a:pPr>
              <a:r>
                <a:rPr lang="en-US" kern="0" dirty="0">
                  <a:solidFill>
                    <a:srgbClr val="3E4346"/>
                  </a:solidFill>
                  <a:latin typeface="Raleway"/>
                  <a:ea typeface="Raleway"/>
                  <a:cs typeface="Raleway"/>
                  <a:sym typeface="Raleway"/>
                </a:rPr>
                <a:t>Develop reusable </a:t>
              </a:r>
              <a:r>
                <a:rPr lang="en-US" kern="0" dirty="0" smtClean="0">
                  <a:solidFill>
                    <a:srgbClr val="3E4346"/>
                  </a:solidFill>
                  <a:latin typeface="Raleway"/>
                  <a:ea typeface="Raleway"/>
                  <a:cs typeface="Raleway"/>
                  <a:sym typeface="Raleway"/>
                </a:rPr>
                <a:t>Cookbooks</a:t>
              </a:r>
              <a:endParaRPr lang="en-US" kern="0" dirty="0">
                <a:solidFill>
                  <a:srgbClr val="3E4346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812579" indent="-519146" defTabSz="1625299" fontAlgn="auto">
                <a:lnSpc>
                  <a:spcPct val="90000"/>
                </a:lnSpc>
                <a:spcBef>
                  <a:spcPts val="889"/>
                </a:spcBef>
                <a:spcAft>
                  <a:spcPts val="0"/>
                </a:spcAft>
                <a:buClr>
                  <a:srgbClr val="F18B21"/>
                </a:buClr>
                <a:buFont typeface="Raleway"/>
                <a:buChar char="●"/>
              </a:pPr>
              <a:r>
                <a:rPr lang="en-US" kern="0" dirty="0">
                  <a:solidFill>
                    <a:srgbClr val="3E4346"/>
                  </a:solidFill>
                  <a:latin typeface="Raleway"/>
                  <a:ea typeface="Raleway"/>
                  <a:cs typeface="Raleway"/>
                  <a:sym typeface="Raleway"/>
                </a:rPr>
                <a:t>Expose tunable settings</a:t>
              </a:r>
            </a:p>
            <a:p>
              <a:pPr marL="812579" indent="-519146" defTabSz="1625299" fontAlgn="auto">
                <a:lnSpc>
                  <a:spcPct val="90000"/>
                </a:lnSpc>
                <a:spcBef>
                  <a:spcPts val="889"/>
                </a:spcBef>
                <a:spcAft>
                  <a:spcPts val="0"/>
                </a:spcAft>
                <a:buClr>
                  <a:srgbClr val="F18B21"/>
                </a:buClr>
                <a:buFont typeface="Raleway"/>
                <a:buChar char="●"/>
              </a:pPr>
              <a:r>
                <a:rPr lang="en-US" kern="0" dirty="0">
                  <a:solidFill>
                    <a:srgbClr val="3E4346"/>
                  </a:solidFill>
                  <a:latin typeface="Raleway"/>
                  <a:ea typeface="Raleway"/>
                  <a:cs typeface="Raleway"/>
                  <a:sym typeface="Raleway"/>
                </a:rPr>
                <a:t>Test locally to reduce risk, and ensure compliance</a:t>
              </a:r>
            </a:p>
          </p:txBody>
        </p:sp>
        <p:sp>
          <p:nvSpPr>
            <p:cNvPr id="28" name="Shape 498"/>
            <p:cNvSpPr txBox="1"/>
            <p:nvPr/>
          </p:nvSpPr>
          <p:spPr>
            <a:xfrm>
              <a:off x="5019468" y="3041539"/>
              <a:ext cx="4552000" cy="2453333"/>
            </a:xfrm>
            <a:prstGeom prst="rect">
              <a:avLst/>
            </a:prstGeom>
            <a:noFill/>
            <a:ln>
              <a:noFill/>
            </a:ln>
          </p:spPr>
          <p:txBody>
            <a:bodyPr lIns="121878" tIns="60919" rIns="121878" bIns="60919" anchor="t" anchorCtr="0">
              <a:noAutofit/>
            </a:bodyPr>
            <a:lstStyle/>
            <a:p>
              <a:pPr marL="812579" indent="-519146" defTabSz="1625299" fontAlgn="auto">
                <a:lnSpc>
                  <a:spcPct val="90000"/>
                </a:lnSpc>
                <a:spcBef>
                  <a:spcPts val="889"/>
                </a:spcBef>
                <a:spcAft>
                  <a:spcPts val="0"/>
                </a:spcAft>
                <a:buClr>
                  <a:srgbClr val="F18B21"/>
                </a:buClr>
                <a:buFont typeface="Raleway"/>
                <a:buChar char="●"/>
              </a:pPr>
              <a:r>
                <a:rPr lang="en-US" kern="0" dirty="0">
                  <a:solidFill>
                    <a:srgbClr val="3E4346"/>
                  </a:solidFill>
                  <a:latin typeface="Raleway"/>
                  <a:ea typeface="Raleway"/>
                  <a:cs typeface="Raleway"/>
                  <a:sym typeface="Raleway"/>
                </a:rPr>
                <a:t>Commit to Source Code</a:t>
              </a:r>
            </a:p>
            <a:p>
              <a:pPr marL="812579" indent="-519146" defTabSz="1625299" fontAlgn="auto">
                <a:lnSpc>
                  <a:spcPct val="90000"/>
                </a:lnSpc>
                <a:spcBef>
                  <a:spcPts val="889"/>
                </a:spcBef>
                <a:spcAft>
                  <a:spcPts val="0"/>
                </a:spcAft>
                <a:buClr>
                  <a:srgbClr val="F18B21"/>
                </a:buClr>
                <a:buFont typeface="Raleway"/>
                <a:buChar char="●"/>
              </a:pPr>
              <a:r>
                <a:rPr lang="en-US" kern="0" dirty="0">
                  <a:solidFill>
                    <a:srgbClr val="3E4346"/>
                  </a:solidFill>
                  <a:latin typeface="Raleway"/>
                  <a:ea typeface="Raleway"/>
                  <a:cs typeface="Raleway"/>
                  <a:sym typeface="Raleway"/>
                </a:rPr>
                <a:t>Automated Testing through Continuous Integration</a:t>
              </a:r>
            </a:p>
            <a:p>
              <a:pPr marL="812579" indent="-519146" defTabSz="1625299" fontAlgn="auto">
                <a:lnSpc>
                  <a:spcPct val="90000"/>
                </a:lnSpc>
                <a:spcBef>
                  <a:spcPts val="889"/>
                </a:spcBef>
                <a:spcAft>
                  <a:spcPts val="0"/>
                </a:spcAft>
                <a:buClr>
                  <a:srgbClr val="F18B21"/>
                </a:buClr>
                <a:buFont typeface="Raleway"/>
                <a:buChar char="●"/>
              </a:pPr>
              <a:r>
                <a:rPr lang="en-US" kern="0" dirty="0">
                  <a:solidFill>
                    <a:srgbClr val="3E4346"/>
                  </a:solidFill>
                  <a:latin typeface="Raleway"/>
                  <a:ea typeface="Raleway"/>
                  <a:cs typeface="Raleway"/>
                  <a:sym typeface="Raleway"/>
                </a:rPr>
                <a:t>Automatically promote across environments</a:t>
              </a:r>
            </a:p>
          </p:txBody>
        </p:sp>
        <p:sp>
          <p:nvSpPr>
            <p:cNvPr id="29" name="Shape 499"/>
            <p:cNvSpPr/>
            <p:nvPr/>
          </p:nvSpPr>
          <p:spPr>
            <a:xfrm>
              <a:off x="227867" y="2269244"/>
              <a:ext cx="4552000" cy="750400"/>
            </a:xfrm>
            <a:prstGeom prst="rect">
              <a:avLst/>
            </a:prstGeom>
            <a:solidFill>
              <a:srgbClr val="435464"/>
            </a:solidFill>
            <a:ln w="25400" cap="flat" cmpd="sng">
              <a:solidFill>
                <a:srgbClr val="435464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21878" tIns="60919" rIns="121878" bIns="6091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Tx/>
                <a:buFontTx/>
                <a:buNone/>
                <a:tabLst/>
                <a:defRPr/>
              </a:pPr>
              <a:endParaRPr kumimoji="0" sz="2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" name="Shape 500"/>
            <p:cNvSpPr txBox="1"/>
            <p:nvPr/>
          </p:nvSpPr>
          <p:spPr>
            <a:xfrm>
              <a:off x="424254" y="2324811"/>
              <a:ext cx="4160000" cy="633066"/>
            </a:xfrm>
            <a:prstGeom prst="rect">
              <a:avLst/>
            </a:prstGeom>
            <a:noFill/>
            <a:ln>
              <a:noFill/>
            </a:ln>
          </p:spPr>
          <p:txBody>
            <a:bodyPr lIns="121878" tIns="60919" rIns="121878" bIns="60919" anchor="t" anchorCtr="0">
              <a:noAutofit/>
            </a:bodyPr>
            <a:lstStyle/>
            <a:p>
              <a:pPr algn="ctr" defTabSz="1625299" fontAlgn="auto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</a:pPr>
              <a:r>
                <a:rPr lang="en-US" sz="3000" b="1" kern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BUILD</a:t>
              </a:r>
            </a:p>
          </p:txBody>
        </p:sp>
        <p:sp>
          <p:nvSpPr>
            <p:cNvPr id="31" name="Shape 501"/>
            <p:cNvSpPr/>
            <p:nvPr/>
          </p:nvSpPr>
          <p:spPr>
            <a:xfrm>
              <a:off x="5019490" y="2269244"/>
              <a:ext cx="4552000" cy="750400"/>
            </a:xfrm>
            <a:prstGeom prst="rect">
              <a:avLst/>
            </a:prstGeom>
            <a:solidFill>
              <a:srgbClr val="435464"/>
            </a:solidFill>
            <a:ln w="25400" cap="flat" cmpd="sng">
              <a:solidFill>
                <a:srgbClr val="435464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21878" tIns="60919" rIns="121878" bIns="6091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Tx/>
                <a:buFontTx/>
                <a:buNone/>
                <a:tabLst/>
                <a:defRPr/>
              </a:pPr>
              <a:endParaRPr kumimoji="0" sz="2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2" name="Shape 502"/>
            <p:cNvSpPr txBox="1"/>
            <p:nvPr/>
          </p:nvSpPr>
          <p:spPr>
            <a:xfrm>
              <a:off x="5215468" y="2324811"/>
              <a:ext cx="4160000" cy="633066"/>
            </a:xfrm>
            <a:prstGeom prst="rect">
              <a:avLst/>
            </a:prstGeom>
            <a:noFill/>
            <a:ln>
              <a:noFill/>
            </a:ln>
          </p:spPr>
          <p:txBody>
            <a:bodyPr lIns="121878" tIns="60919" rIns="121878" bIns="60919" anchor="t" anchorCtr="0">
              <a:noAutofit/>
            </a:bodyPr>
            <a:lstStyle/>
            <a:p>
              <a:pPr algn="ctr" defTabSz="1625299" fontAlgn="auto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</a:pPr>
              <a:r>
                <a:rPr lang="en-US" sz="3000" b="1" kern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DEPLOY</a:t>
              </a:r>
            </a:p>
          </p:txBody>
        </p:sp>
        <p:sp>
          <p:nvSpPr>
            <p:cNvPr id="33" name="Shape 503"/>
            <p:cNvSpPr/>
            <p:nvPr/>
          </p:nvSpPr>
          <p:spPr>
            <a:xfrm>
              <a:off x="9780214" y="2269244"/>
              <a:ext cx="4552000" cy="750400"/>
            </a:xfrm>
            <a:prstGeom prst="rect">
              <a:avLst/>
            </a:prstGeom>
            <a:solidFill>
              <a:srgbClr val="435464"/>
            </a:solidFill>
            <a:ln w="25400" cap="flat" cmpd="sng">
              <a:solidFill>
                <a:srgbClr val="435464"/>
              </a:solidFill>
              <a:prstDash val="solid"/>
              <a:miter/>
              <a:headEnd type="none" w="med" len="med"/>
              <a:tailEnd type="none" w="med" len="med"/>
            </a:ln>
          </p:spPr>
          <p:txBody>
            <a:bodyPr lIns="121878" tIns="60919" rIns="121878" bIns="6091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Tx/>
                <a:buFontTx/>
                <a:buNone/>
                <a:tabLst/>
                <a:defRPr/>
              </a:pPr>
              <a:endParaRPr kumimoji="0" sz="27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" name="Shape 504"/>
            <p:cNvSpPr txBox="1"/>
            <p:nvPr/>
          </p:nvSpPr>
          <p:spPr>
            <a:xfrm>
              <a:off x="9976603" y="2324811"/>
              <a:ext cx="4160000" cy="633066"/>
            </a:xfrm>
            <a:prstGeom prst="rect">
              <a:avLst/>
            </a:prstGeom>
            <a:noFill/>
            <a:ln>
              <a:noFill/>
            </a:ln>
          </p:spPr>
          <p:txBody>
            <a:bodyPr lIns="121878" tIns="60919" rIns="121878" bIns="60919" anchor="t" anchorCtr="0">
              <a:noAutofit/>
            </a:bodyPr>
            <a:lstStyle/>
            <a:p>
              <a:pPr algn="ctr" defTabSz="1625299" fontAlgn="auto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ct val="25000"/>
              </a:pPr>
              <a:r>
                <a:rPr lang="en-US" sz="3000" b="1" kern="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MANAGE</a:t>
              </a:r>
            </a:p>
          </p:txBody>
        </p:sp>
        <p:sp>
          <p:nvSpPr>
            <p:cNvPr id="35" name="Shape 505"/>
            <p:cNvSpPr txBox="1"/>
            <p:nvPr/>
          </p:nvSpPr>
          <p:spPr>
            <a:xfrm>
              <a:off x="9780196" y="3041520"/>
              <a:ext cx="4426133" cy="2453333"/>
            </a:xfrm>
            <a:prstGeom prst="rect">
              <a:avLst/>
            </a:prstGeom>
            <a:noFill/>
            <a:ln>
              <a:noFill/>
            </a:ln>
          </p:spPr>
          <p:txBody>
            <a:bodyPr lIns="121878" tIns="60919" rIns="121878" bIns="60919" anchor="t" anchorCtr="0">
              <a:noAutofit/>
            </a:bodyPr>
            <a:lstStyle/>
            <a:p>
              <a:pPr marL="812579" indent="-519146" defTabSz="1625299" fontAlgn="auto">
                <a:lnSpc>
                  <a:spcPct val="90000"/>
                </a:lnSpc>
                <a:spcBef>
                  <a:spcPts val="889"/>
                </a:spcBef>
                <a:spcAft>
                  <a:spcPts val="0"/>
                </a:spcAft>
                <a:buClr>
                  <a:srgbClr val="F18B21"/>
                </a:buClr>
                <a:buFont typeface="Raleway"/>
                <a:buChar char="●"/>
              </a:pPr>
              <a:r>
                <a:rPr lang="en-US" kern="0" dirty="0">
                  <a:solidFill>
                    <a:srgbClr val="3E4346"/>
                  </a:solidFill>
                  <a:latin typeface="Raleway"/>
                  <a:ea typeface="Raleway"/>
                  <a:cs typeface="Raleway"/>
                  <a:sym typeface="Raleway"/>
                </a:rPr>
                <a:t>Easily deploy new configurations in a matter of minutes.</a:t>
              </a:r>
            </a:p>
            <a:p>
              <a:pPr marL="812579" indent="-519146" defTabSz="1625299" fontAlgn="auto">
                <a:lnSpc>
                  <a:spcPct val="90000"/>
                </a:lnSpc>
                <a:spcBef>
                  <a:spcPts val="889"/>
                </a:spcBef>
                <a:spcAft>
                  <a:spcPts val="0"/>
                </a:spcAft>
                <a:buClr>
                  <a:srgbClr val="F18B21"/>
                </a:buClr>
                <a:buFont typeface="Raleway"/>
                <a:buChar char="●"/>
              </a:pPr>
              <a:r>
                <a:rPr lang="en-US" kern="0" dirty="0">
                  <a:solidFill>
                    <a:srgbClr val="3E4346"/>
                  </a:solidFill>
                  <a:latin typeface="Raleway"/>
                  <a:ea typeface="Raleway"/>
                  <a:cs typeface="Raleway"/>
                  <a:sym typeface="Raleway"/>
                </a:rPr>
                <a:t>Continuously verify and repair misconfigured systems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06852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Test-driven Development</a:t>
            </a:r>
            <a:endParaRPr lang="en-US" dirty="0"/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Write a unit test, watch it fail</a:t>
            </a:r>
          </a:p>
          <a:p>
            <a:r>
              <a:rPr lang="en-US" dirty="0"/>
              <a:t>Write some code</a:t>
            </a:r>
          </a:p>
          <a:p>
            <a:r>
              <a:rPr lang="en-US" dirty="0"/>
              <a:t>Write and run more unit tests</a:t>
            </a:r>
          </a:p>
          <a:p>
            <a:r>
              <a:rPr lang="en-US" dirty="0"/>
              <a:t>Run some integration/acceptance tests</a:t>
            </a:r>
          </a:p>
          <a:p>
            <a:r>
              <a:rPr lang="en-US" dirty="0"/>
              <a:t>Code review</a:t>
            </a:r>
          </a:p>
          <a:p>
            <a:r>
              <a:rPr lang="en-US" dirty="0"/>
              <a:t>Delivery pipeline to production</a:t>
            </a:r>
          </a:p>
          <a:p>
            <a:r>
              <a:rPr lang="en-US" dirty="0"/>
              <a:t>Lowered chance of production </a:t>
            </a:r>
            <a:r>
              <a:rPr lang="en-US" dirty="0" smtClean="0"/>
              <a:t>failure</a:t>
            </a:r>
            <a:endParaRPr lang="en-US" dirty="0"/>
          </a:p>
        </p:txBody>
      </p:sp>
      <p:grpSp>
        <p:nvGrpSpPr>
          <p:cNvPr id="66" name="Group 65"/>
          <p:cNvGrpSpPr/>
          <p:nvPr/>
        </p:nvGrpSpPr>
        <p:grpSpPr>
          <a:xfrm>
            <a:off x="8661400" y="1133364"/>
            <a:ext cx="6115911" cy="6260888"/>
            <a:chOff x="10034133" y="1752269"/>
            <a:chExt cx="6115911" cy="6260888"/>
          </a:xfrm>
        </p:grpSpPr>
        <p:sp>
          <p:nvSpPr>
            <p:cNvPr id="67" name="Shape 657"/>
            <p:cNvSpPr/>
            <p:nvPr/>
          </p:nvSpPr>
          <p:spPr>
            <a:xfrm>
              <a:off x="11263822" y="2589822"/>
              <a:ext cx="2676800" cy="626667"/>
            </a:xfrm>
            <a:prstGeom prst="rect">
              <a:avLst/>
            </a:prstGeom>
            <a:solidFill>
              <a:srgbClr val="E4E6E7"/>
            </a:solidFill>
            <a:ln>
              <a:solidFill>
                <a:schemeClr val="accent1"/>
              </a:solidFill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Add a test</a:t>
              </a:r>
            </a:p>
          </p:txBody>
        </p:sp>
        <p:sp>
          <p:nvSpPr>
            <p:cNvPr id="68" name="Shape 658"/>
            <p:cNvSpPr/>
            <p:nvPr/>
          </p:nvSpPr>
          <p:spPr>
            <a:xfrm>
              <a:off x="11263822" y="3889395"/>
              <a:ext cx="2676800" cy="626667"/>
            </a:xfrm>
            <a:prstGeom prst="rect">
              <a:avLst/>
            </a:prstGeom>
            <a:solidFill>
              <a:srgbClr val="E4E6E7"/>
            </a:solidFill>
            <a:ln>
              <a:solidFill>
                <a:schemeClr val="accent1"/>
              </a:solidFill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Run the tests</a:t>
              </a:r>
            </a:p>
          </p:txBody>
        </p:sp>
        <p:sp>
          <p:nvSpPr>
            <p:cNvPr id="69" name="Shape 659"/>
            <p:cNvSpPr/>
            <p:nvPr/>
          </p:nvSpPr>
          <p:spPr>
            <a:xfrm>
              <a:off x="11263822" y="5188970"/>
              <a:ext cx="2676800" cy="626667"/>
            </a:xfrm>
            <a:prstGeom prst="rect">
              <a:avLst/>
            </a:prstGeom>
            <a:solidFill>
              <a:srgbClr val="E4E6E7"/>
            </a:solidFill>
            <a:ln>
              <a:solidFill>
                <a:schemeClr val="accent1"/>
              </a:solidFill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Make a little change</a:t>
              </a:r>
            </a:p>
          </p:txBody>
        </p:sp>
        <p:sp>
          <p:nvSpPr>
            <p:cNvPr id="70" name="Shape 660"/>
            <p:cNvSpPr/>
            <p:nvPr/>
          </p:nvSpPr>
          <p:spPr>
            <a:xfrm>
              <a:off x="11263822" y="6488542"/>
              <a:ext cx="2676800" cy="626667"/>
            </a:xfrm>
            <a:prstGeom prst="rect">
              <a:avLst/>
            </a:prstGeom>
            <a:solidFill>
              <a:srgbClr val="E4E6E7"/>
            </a:solidFill>
            <a:ln>
              <a:solidFill>
                <a:schemeClr val="accent1"/>
              </a:solidFill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Run the tests</a:t>
              </a:r>
            </a:p>
          </p:txBody>
        </p:sp>
        <p:cxnSp>
          <p:nvCxnSpPr>
            <p:cNvPr id="71" name="Shape 661"/>
            <p:cNvCxnSpPr>
              <a:stCxn id="67" idx="2"/>
              <a:endCxn id="68" idx="0"/>
            </p:cNvCxnSpPr>
            <p:nvPr/>
          </p:nvCxnSpPr>
          <p:spPr>
            <a:xfrm>
              <a:off x="12602222" y="3216490"/>
              <a:ext cx="0" cy="673067"/>
            </a:xfrm>
            <a:prstGeom prst="straightConnector1">
              <a:avLst/>
            </a:prstGeom>
            <a:noFill/>
            <a:ln w="19050" cap="flat" cmpd="sng">
              <a:solidFill>
                <a:srgbClr val="435464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72" name="Shape 662"/>
            <p:cNvCxnSpPr>
              <a:stCxn id="68" idx="2"/>
              <a:endCxn id="69" idx="0"/>
            </p:cNvCxnSpPr>
            <p:nvPr/>
          </p:nvCxnSpPr>
          <p:spPr>
            <a:xfrm>
              <a:off x="12602222" y="4516062"/>
              <a:ext cx="0" cy="673067"/>
            </a:xfrm>
            <a:prstGeom prst="straightConnector1">
              <a:avLst/>
            </a:prstGeom>
            <a:noFill/>
            <a:ln w="19050" cap="flat" cmpd="sng">
              <a:solidFill>
                <a:srgbClr val="CC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73" name="Shape 663"/>
            <p:cNvCxnSpPr>
              <a:stCxn id="68" idx="1"/>
              <a:endCxn id="67" idx="1"/>
            </p:cNvCxnSpPr>
            <p:nvPr/>
          </p:nvCxnSpPr>
          <p:spPr>
            <a:xfrm rot="10800000" flipH="1">
              <a:off x="11263822" y="2902997"/>
              <a:ext cx="1067" cy="1299733"/>
            </a:xfrm>
            <a:prstGeom prst="bentConnector3">
              <a:avLst>
                <a:gd name="adj1" fmla="val -39687500"/>
              </a:avLst>
            </a:pr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74" name="Shape 664"/>
            <p:cNvCxnSpPr>
              <a:stCxn id="69" idx="2"/>
              <a:endCxn id="70" idx="0"/>
            </p:cNvCxnSpPr>
            <p:nvPr/>
          </p:nvCxnSpPr>
          <p:spPr>
            <a:xfrm>
              <a:off x="12602222" y="5815635"/>
              <a:ext cx="0" cy="673067"/>
            </a:xfrm>
            <a:prstGeom prst="straightConnector1">
              <a:avLst/>
            </a:prstGeom>
            <a:noFill/>
            <a:ln w="19050" cap="flat" cmpd="sng">
              <a:solidFill>
                <a:srgbClr val="435464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75" name="Shape 665"/>
            <p:cNvCxnSpPr>
              <a:stCxn id="70" idx="1"/>
              <a:endCxn id="69" idx="1"/>
            </p:cNvCxnSpPr>
            <p:nvPr/>
          </p:nvCxnSpPr>
          <p:spPr>
            <a:xfrm rot="10800000" flipH="1">
              <a:off x="11263822" y="5502142"/>
              <a:ext cx="1067" cy="1299733"/>
            </a:xfrm>
            <a:prstGeom prst="bentConnector3">
              <a:avLst>
                <a:gd name="adj1" fmla="val -39687500"/>
              </a:avLst>
            </a:prstGeom>
            <a:noFill/>
            <a:ln w="19050" cap="flat" cmpd="sng">
              <a:solidFill>
                <a:srgbClr val="CC0000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76" name="Shape 666"/>
            <p:cNvCxnSpPr>
              <a:stCxn id="70" idx="3"/>
              <a:endCxn id="67" idx="3"/>
            </p:cNvCxnSpPr>
            <p:nvPr/>
          </p:nvCxnSpPr>
          <p:spPr>
            <a:xfrm rot="10800000" flipH="1">
              <a:off x="13940622" y="2903210"/>
              <a:ext cx="1067" cy="3898667"/>
            </a:xfrm>
            <a:prstGeom prst="bentConnector3">
              <a:avLst>
                <a:gd name="adj1" fmla="val 39687500"/>
              </a:avLst>
            </a:pr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cxnSp>
          <p:nvCxnSpPr>
            <p:cNvPr id="77" name="Shape 667"/>
            <p:cNvCxnSpPr>
              <a:stCxn id="70" idx="2"/>
            </p:cNvCxnSpPr>
            <p:nvPr/>
          </p:nvCxnSpPr>
          <p:spPr>
            <a:xfrm>
              <a:off x="12602222" y="7115210"/>
              <a:ext cx="0" cy="673067"/>
            </a:xfrm>
            <a:prstGeom prst="straightConnector1">
              <a:avLst/>
            </a:prstGeom>
            <a:noFill/>
            <a:ln w="19050" cap="flat" cmpd="sng">
              <a:solidFill>
                <a:srgbClr val="6AA84F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78" name="Shape 668"/>
            <p:cNvSpPr/>
            <p:nvPr/>
          </p:nvSpPr>
          <p:spPr>
            <a:xfrm>
              <a:off x="12489690" y="1752269"/>
              <a:ext cx="225067" cy="225067"/>
            </a:xfrm>
            <a:prstGeom prst="ellipse">
              <a:avLst/>
            </a:prstGeom>
            <a:solidFill>
              <a:srgbClr val="435464"/>
            </a:solidFill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79" name="Shape 669"/>
            <p:cNvCxnSpPr>
              <a:stCxn id="78" idx="4"/>
              <a:endCxn id="67" idx="0"/>
            </p:cNvCxnSpPr>
            <p:nvPr/>
          </p:nvCxnSpPr>
          <p:spPr>
            <a:xfrm>
              <a:off x="12602222" y="1977333"/>
              <a:ext cx="0" cy="612267"/>
            </a:xfrm>
            <a:prstGeom prst="straightConnector1">
              <a:avLst/>
            </a:prstGeom>
            <a:noFill/>
            <a:ln w="19050" cap="flat" cmpd="sng">
              <a:solidFill>
                <a:srgbClr val="435464"/>
              </a:solidFill>
              <a:prstDash val="solid"/>
              <a:round/>
              <a:headEnd type="none" w="lg" len="lg"/>
              <a:tailEnd type="triangle" w="lg" len="lg"/>
            </a:ln>
          </p:spPr>
        </p:cxnSp>
        <p:sp>
          <p:nvSpPr>
            <p:cNvPr id="80" name="Shape 670"/>
            <p:cNvSpPr/>
            <p:nvPr/>
          </p:nvSpPr>
          <p:spPr>
            <a:xfrm>
              <a:off x="12489690" y="7788090"/>
              <a:ext cx="225067" cy="225067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Shape 671"/>
            <p:cNvSpPr txBox="1"/>
            <p:nvPr/>
          </p:nvSpPr>
          <p:spPr>
            <a:xfrm>
              <a:off x="14326044" y="6178678"/>
              <a:ext cx="1824000" cy="6234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pass</a:t>
              </a:r>
            </a:p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[development continues]</a:t>
              </a:r>
            </a:p>
          </p:txBody>
        </p:sp>
        <p:sp>
          <p:nvSpPr>
            <p:cNvPr id="82" name="Shape 672"/>
            <p:cNvSpPr txBox="1"/>
            <p:nvPr/>
          </p:nvSpPr>
          <p:spPr>
            <a:xfrm>
              <a:off x="10034133" y="6576801"/>
              <a:ext cx="844267" cy="2250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fail</a:t>
              </a:r>
            </a:p>
          </p:txBody>
        </p:sp>
        <p:sp>
          <p:nvSpPr>
            <p:cNvPr id="83" name="Shape 673"/>
            <p:cNvSpPr txBox="1"/>
            <p:nvPr/>
          </p:nvSpPr>
          <p:spPr>
            <a:xfrm>
              <a:off x="11757955" y="4613112"/>
              <a:ext cx="844267" cy="2250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fail</a:t>
              </a:r>
            </a:p>
          </p:txBody>
        </p:sp>
        <p:sp>
          <p:nvSpPr>
            <p:cNvPr id="84" name="Shape 674"/>
            <p:cNvSpPr txBox="1"/>
            <p:nvPr/>
          </p:nvSpPr>
          <p:spPr>
            <a:xfrm>
              <a:off x="10034133" y="3977644"/>
              <a:ext cx="844267" cy="2250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pass</a:t>
              </a:r>
            </a:p>
          </p:txBody>
        </p:sp>
        <p:sp>
          <p:nvSpPr>
            <p:cNvPr id="85" name="Shape 675"/>
            <p:cNvSpPr txBox="1"/>
            <p:nvPr/>
          </p:nvSpPr>
          <p:spPr>
            <a:xfrm>
              <a:off x="12665830" y="7368665"/>
              <a:ext cx="2057067" cy="2250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pass</a:t>
              </a:r>
            </a:p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37500"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>
                  <a:ln>
                    <a:noFill/>
                  </a:ln>
                  <a:solidFill>
                    <a:srgbClr val="6AA84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[development stops]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05240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Testing and Why it Matters</a:t>
            </a:r>
            <a:endParaRPr lang="en-US" dirty="0"/>
          </a:p>
        </p:txBody>
      </p:sp>
      <p:grpSp>
        <p:nvGrpSpPr>
          <p:cNvPr id="44" name="Group 43"/>
          <p:cNvGrpSpPr/>
          <p:nvPr/>
        </p:nvGrpSpPr>
        <p:grpSpPr>
          <a:xfrm>
            <a:off x="-812800" y="1239457"/>
            <a:ext cx="16256000" cy="6990143"/>
            <a:chOff x="17111" y="2153904"/>
            <a:chExt cx="16256000" cy="6990143"/>
          </a:xfrm>
        </p:grpSpPr>
        <p:grpSp>
          <p:nvGrpSpPr>
            <p:cNvPr id="45" name="Shape 681"/>
            <p:cNvGrpSpPr/>
            <p:nvPr/>
          </p:nvGrpSpPr>
          <p:grpSpPr>
            <a:xfrm>
              <a:off x="1246043" y="2154015"/>
              <a:ext cx="6156800" cy="4463852"/>
              <a:chOff x="1227624" y="1287825"/>
              <a:chExt cx="3463200" cy="3227400"/>
            </a:xfrm>
          </p:grpSpPr>
          <p:cxnSp>
            <p:nvCxnSpPr>
              <p:cNvPr id="80" name="Shape 682"/>
              <p:cNvCxnSpPr/>
              <p:nvPr/>
            </p:nvCxnSpPr>
            <p:spPr>
              <a:xfrm>
                <a:off x="1246888" y="1287825"/>
                <a:ext cx="0" cy="322740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435464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81" name="Shape 683"/>
              <p:cNvCxnSpPr/>
              <p:nvPr/>
            </p:nvCxnSpPr>
            <p:spPr>
              <a:xfrm>
                <a:off x="1227624" y="4495960"/>
                <a:ext cx="3463200" cy="0"/>
              </a:xfrm>
              <a:prstGeom prst="straightConnector1">
                <a:avLst/>
              </a:prstGeom>
              <a:noFill/>
              <a:ln w="38100" cap="flat" cmpd="sng">
                <a:solidFill>
                  <a:srgbClr val="435464"/>
                </a:solidFill>
                <a:prstDash val="solid"/>
                <a:round/>
                <a:headEnd type="none" w="lg" len="lg"/>
                <a:tailEnd type="none" w="lg" len="lg"/>
              </a:ln>
            </p:spPr>
          </p:cxnSp>
        </p:grpSp>
        <p:sp>
          <p:nvSpPr>
            <p:cNvPr id="46" name="Shape 684"/>
            <p:cNvSpPr txBox="1"/>
            <p:nvPr/>
          </p:nvSpPr>
          <p:spPr>
            <a:xfrm>
              <a:off x="3607912" y="6677439"/>
              <a:ext cx="1433067" cy="413333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quantity</a:t>
              </a:r>
            </a:p>
          </p:txBody>
        </p:sp>
        <p:sp>
          <p:nvSpPr>
            <p:cNvPr id="47" name="Shape 685"/>
            <p:cNvSpPr txBox="1"/>
            <p:nvPr/>
          </p:nvSpPr>
          <p:spPr>
            <a:xfrm rot="-5400000">
              <a:off x="204757" y="5583421"/>
              <a:ext cx="1550933" cy="5178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t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less time</a:t>
              </a:r>
            </a:p>
          </p:txBody>
        </p:sp>
        <p:sp>
          <p:nvSpPr>
            <p:cNvPr id="48" name="Shape 686"/>
            <p:cNvSpPr txBox="1"/>
            <p:nvPr/>
          </p:nvSpPr>
          <p:spPr>
            <a:xfrm rot="-5400000">
              <a:off x="20222" y="2854970"/>
              <a:ext cx="1920000" cy="517867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t" anchorCtr="0">
              <a:noAutofit/>
            </a:bodyPr>
            <a:lstStyle/>
            <a:p>
              <a:pPr marL="0" marR="0" lvl="0" indent="0" algn="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more time</a:t>
              </a:r>
            </a:p>
          </p:txBody>
        </p:sp>
        <p:sp>
          <p:nvSpPr>
            <p:cNvPr id="49" name="Shape 687"/>
            <p:cNvSpPr/>
            <p:nvPr/>
          </p:nvSpPr>
          <p:spPr>
            <a:xfrm>
              <a:off x="1468044" y="2251235"/>
              <a:ext cx="5804800" cy="4216532"/>
            </a:xfrm>
            <a:prstGeom prst="rtTriangle">
              <a:avLst/>
            </a:prstGeom>
            <a:solidFill>
              <a:srgbClr val="D8D8D8"/>
            </a:solidFill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50" name="Shape 688"/>
            <p:cNvCxnSpPr/>
            <p:nvPr/>
          </p:nvCxnSpPr>
          <p:spPr>
            <a:xfrm>
              <a:off x="2820844" y="3210414"/>
              <a:ext cx="0" cy="3250667"/>
            </a:xfrm>
            <a:prstGeom prst="straightConnector1">
              <a:avLst/>
            </a:prstGeom>
            <a:noFill/>
            <a:ln w="28575" cap="flat" cmpd="sng">
              <a:solidFill>
                <a:srgbClr val="435464"/>
              </a:solidFill>
              <a:prstDash val="dot"/>
              <a:round/>
              <a:headEnd type="none" w="lg" len="lg"/>
              <a:tailEnd type="none" w="lg" len="lg"/>
            </a:ln>
          </p:spPr>
        </p:cxnSp>
        <p:cxnSp>
          <p:nvCxnSpPr>
            <p:cNvPr id="51" name="Shape 689"/>
            <p:cNvCxnSpPr/>
            <p:nvPr/>
          </p:nvCxnSpPr>
          <p:spPr>
            <a:xfrm>
              <a:off x="5697600" y="5315289"/>
              <a:ext cx="0" cy="1145600"/>
            </a:xfrm>
            <a:prstGeom prst="straightConnector1">
              <a:avLst/>
            </a:prstGeom>
            <a:noFill/>
            <a:ln w="28575" cap="flat" cmpd="sng">
              <a:solidFill>
                <a:srgbClr val="435464"/>
              </a:solidFill>
              <a:prstDash val="dot"/>
              <a:round/>
              <a:headEnd type="none" w="lg" len="lg"/>
              <a:tailEnd type="none" w="lg" len="lg"/>
            </a:ln>
          </p:spPr>
        </p:cxnSp>
        <p:cxnSp>
          <p:nvCxnSpPr>
            <p:cNvPr id="52" name="Shape 690"/>
            <p:cNvCxnSpPr/>
            <p:nvPr/>
          </p:nvCxnSpPr>
          <p:spPr>
            <a:xfrm>
              <a:off x="4324444" y="4302823"/>
              <a:ext cx="0" cy="2157867"/>
            </a:xfrm>
            <a:prstGeom prst="straightConnector1">
              <a:avLst/>
            </a:prstGeom>
            <a:noFill/>
            <a:ln w="28575" cap="flat" cmpd="sng">
              <a:solidFill>
                <a:srgbClr val="435464"/>
              </a:solidFill>
              <a:prstDash val="dot"/>
              <a:round/>
              <a:headEnd type="none" w="lg" len="lg"/>
              <a:tailEnd type="none" w="lg" len="lg"/>
            </a:ln>
          </p:spPr>
        </p:cxnSp>
        <p:sp>
          <p:nvSpPr>
            <p:cNvPr id="53" name="Shape 691"/>
            <p:cNvSpPr txBox="1"/>
            <p:nvPr/>
          </p:nvSpPr>
          <p:spPr>
            <a:xfrm>
              <a:off x="1468047" y="3946364"/>
              <a:ext cx="1352533" cy="413333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manual</a:t>
              </a:r>
            </a:p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tests</a:t>
              </a:r>
            </a:p>
          </p:txBody>
        </p:sp>
        <p:sp>
          <p:nvSpPr>
            <p:cNvPr id="54" name="Shape 692"/>
            <p:cNvSpPr txBox="1"/>
            <p:nvPr/>
          </p:nvSpPr>
          <p:spPr>
            <a:xfrm>
              <a:off x="2896380" y="4629064"/>
              <a:ext cx="1352532" cy="413333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automated</a:t>
              </a:r>
            </a:p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GUI tests</a:t>
              </a:r>
            </a:p>
          </p:txBody>
        </p:sp>
        <p:sp>
          <p:nvSpPr>
            <p:cNvPr id="55" name="Shape 693"/>
            <p:cNvSpPr txBox="1"/>
            <p:nvPr/>
          </p:nvSpPr>
          <p:spPr>
            <a:xfrm>
              <a:off x="4334735" y="5315289"/>
              <a:ext cx="1352533" cy="413333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integration</a:t>
              </a:r>
            </a:p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tests</a:t>
              </a:r>
            </a:p>
          </p:txBody>
        </p:sp>
        <p:sp>
          <p:nvSpPr>
            <p:cNvPr id="56" name="Shape 694"/>
            <p:cNvSpPr txBox="1"/>
            <p:nvPr/>
          </p:nvSpPr>
          <p:spPr>
            <a:xfrm>
              <a:off x="5697580" y="6011199"/>
              <a:ext cx="1352532" cy="413333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unit</a:t>
              </a:r>
            </a:p>
            <a:p>
              <a:pPr marL="0" marR="0" lvl="0" indent="0" algn="ctr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tests</a:t>
              </a:r>
            </a:p>
          </p:txBody>
        </p:sp>
        <p:grpSp>
          <p:nvGrpSpPr>
            <p:cNvPr id="57" name="Shape 695"/>
            <p:cNvGrpSpPr/>
            <p:nvPr/>
          </p:nvGrpSpPr>
          <p:grpSpPr>
            <a:xfrm>
              <a:off x="8448579" y="2153941"/>
              <a:ext cx="6681554" cy="4936807"/>
              <a:chOff x="4752325" y="1287775"/>
              <a:chExt cx="3758374" cy="3569349"/>
            </a:xfrm>
          </p:grpSpPr>
          <p:grpSp>
            <p:nvGrpSpPr>
              <p:cNvPr id="64" name="Shape 696"/>
              <p:cNvGrpSpPr/>
              <p:nvPr/>
            </p:nvGrpSpPr>
            <p:grpSpPr>
              <a:xfrm>
                <a:off x="5047499" y="1287825"/>
                <a:ext cx="3463199" cy="3227400"/>
                <a:chOff x="1227624" y="1287825"/>
                <a:chExt cx="3463200" cy="3227400"/>
              </a:xfrm>
            </p:grpSpPr>
            <p:cxnSp>
              <p:nvCxnSpPr>
                <p:cNvPr id="78" name="Shape 697"/>
                <p:cNvCxnSpPr/>
                <p:nvPr/>
              </p:nvCxnSpPr>
              <p:spPr>
                <a:xfrm>
                  <a:off x="1246888" y="1287825"/>
                  <a:ext cx="0" cy="322740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rgbClr val="435464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  <p:cxnSp>
              <p:nvCxnSpPr>
                <p:cNvPr id="79" name="Shape 698"/>
                <p:cNvCxnSpPr/>
                <p:nvPr/>
              </p:nvCxnSpPr>
              <p:spPr>
                <a:xfrm>
                  <a:off x="1227624" y="4495960"/>
                  <a:ext cx="3463200" cy="0"/>
                </a:xfrm>
                <a:prstGeom prst="straightConnector1">
                  <a:avLst/>
                </a:prstGeom>
                <a:noFill/>
                <a:ln w="38100" cap="flat" cmpd="sng">
                  <a:solidFill>
                    <a:srgbClr val="435464"/>
                  </a:solidFill>
                  <a:prstDash val="solid"/>
                  <a:round/>
                  <a:headEnd type="none" w="lg" len="lg"/>
                  <a:tailEnd type="none" w="lg" len="lg"/>
                </a:ln>
              </p:spPr>
            </p:cxnSp>
          </p:grpSp>
          <p:sp>
            <p:nvSpPr>
              <p:cNvPr id="65" name="Shape 699"/>
              <p:cNvSpPr txBox="1"/>
              <p:nvPr/>
            </p:nvSpPr>
            <p:spPr>
              <a:xfrm>
                <a:off x="6376050" y="4558325"/>
                <a:ext cx="806100" cy="29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quantity</a:t>
                </a:r>
              </a:p>
            </p:txBody>
          </p:sp>
          <p:sp>
            <p:nvSpPr>
              <p:cNvPr id="66" name="Shape 700"/>
              <p:cNvSpPr txBox="1"/>
              <p:nvPr/>
            </p:nvSpPr>
            <p:spPr>
              <a:xfrm rot="-5400000">
                <a:off x="4337425" y="3809028"/>
                <a:ext cx="1121100" cy="29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marL="0" marR="0" lvl="0" indent="0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less time</a:t>
                </a:r>
              </a:p>
            </p:txBody>
          </p:sp>
          <p:sp>
            <p:nvSpPr>
              <p:cNvPr id="67" name="Shape 701"/>
              <p:cNvSpPr txBox="1"/>
              <p:nvPr/>
            </p:nvSpPr>
            <p:spPr>
              <a:xfrm rot="-5400000">
                <a:off x="4321525" y="1718575"/>
                <a:ext cx="1152900" cy="291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t" anchorCtr="0">
                <a:noAutofit/>
              </a:bodyPr>
              <a:lstStyle/>
              <a:p>
                <a:pPr marL="0" marR="0" lvl="0" indent="0" algn="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more time</a:t>
                </a:r>
              </a:p>
            </p:txBody>
          </p:sp>
          <p:sp>
            <p:nvSpPr>
              <p:cNvPr id="68" name="Shape 702"/>
              <p:cNvSpPr/>
              <p:nvPr/>
            </p:nvSpPr>
            <p:spPr>
              <a:xfrm rot="-5400000">
                <a:off x="5266275" y="1254625"/>
                <a:ext cx="3058200" cy="3246000"/>
              </a:xfrm>
              <a:prstGeom prst="rtTriangle">
                <a:avLst/>
              </a:prstGeom>
              <a:solidFill>
                <a:srgbClr val="FADACB"/>
              </a:solidFill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marL="0" marR="0" lvl="0" indent="0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69" name="Shape 703"/>
              <p:cNvCxnSpPr/>
              <p:nvPr/>
            </p:nvCxnSpPr>
            <p:spPr>
              <a:xfrm>
                <a:off x="7667075" y="2051625"/>
                <a:ext cx="0" cy="23502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464"/>
                </a:solidFill>
                <a:prstDash val="dot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70" name="Shape 704"/>
              <p:cNvCxnSpPr/>
              <p:nvPr/>
            </p:nvCxnSpPr>
            <p:spPr>
              <a:xfrm>
                <a:off x="6029625" y="3573475"/>
                <a:ext cx="0" cy="8283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464"/>
                </a:solidFill>
                <a:prstDash val="dot"/>
                <a:round/>
                <a:headEnd type="none" w="lg" len="lg"/>
                <a:tailEnd type="none" w="lg" len="lg"/>
              </a:ln>
            </p:spPr>
          </p:cxnSp>
          <p:cxnSp>
            <p:nvCxnSpPr>
              <p:cNvPr id="71" name="Shape 705"/>
              <p:cNvCxnSpPr/>
              <p:nvPr/>
            </p:nvCxnSpPr>
            <p:spPr>
              <a:xfrm>
                <a:off x="6848350" y="2841450"/>
                <a:ext cx="0" cy="1560300"/>
              </a:xfrm>
              <a:prstGeom prst="straightConnector1">
                <a:avLst/>
              </a:prstGeom>
              <a:noFill/>
              <a:ln w="28575" cap="flat" cmpd="sng">
                <a:solidFill>
                  <a:srgbClr val="435464"/>
                </a:solidFill>
                <a:prstDash val="dot"/>
                <a:round/>
                <a:headEnd type="none" w="lg" len="lg"/>
                <a:tailEnd type="none" w="lg" len="lg"/>
              </a:ln>
            </p:spPr>
          </p:cxnSp>
          <p:sp>
            <p:nvSpPr>
              <p:cNvPr id="72" name="Shape 706"/>
              <p:cNvSpPr txBox="1"/>
              <p:nvPr/>
            </p:nvSpPr>
            <p:spPr>
              <a:xfrm>
                <a:off x="5172375" y="4006625"/>
                <a:ext cx="857400" cy="29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manual session based tests</a:t>
                </a:r>
              </a:p>
            </p:txBody>
          </p:sp>
          <p:sp>
            <p:nvSpPr>
              <p:cNvPr id="73" name="Shape 707"/>
              <p:cNvSpPr txBox="1"/>
              <p:nvPr/>
            </p:nvSpPr>
            <p:spPr>
              <a:xfrm>
                <a:off x="6058575" y="3838225"/>
                <a:ext cx="760800" cy="29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automated</a:t>
                </a:r>
              </a:p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GUI tests</a:t>
                </a:r>
              </a:p>
            </p:txBody>
          </p:sp>
          <p:sp>
            <p:nvSpPr>
              <p:cNvPr id="74" name="Shape 708"/>
              <p:cNvSpPr txBox="1"/>
              <p:nvPr/>
            </p:nvSpPr>
            <p:spPr>
              <a:xfrm>
                <a:off x="6877300" y="2820475"/>
                <a:ext cx="760800" cy="29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automated</a:t>
                </a:r>
              </a:p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API tests</a:t>
                </a:r>
              </a:p>
            </p:txBody>
          </p:sp>
          <p:sp>
            <p:nvSpPr>
              <p:cNvPr id="75" name="Shape 709"/>
              <p:cNvSpPr txBox="1"/>
              <p:nvPr/>
            </p:nvSpPr>
            <p:spPr>
              <a:xfrm>
                <a:off x="7667062" y="3077325"/>
                <a:ext cx="760800" cy="29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 automated unit tests</a:t>
                </a:r>
              </a:p>
            </p:txBody>
          </p:sp>
          <p:sp>
            <p:nvSpPr>
              <p:cNvPr id="76" name="Shape 710"/>
              <p:cNvSpPr txBox="1"/>
              <p:nvPr/>
            </p:nvSpPr>
            <p:spPr>
              <a:xfrm>
                <a:off x="6877300" y="3363857"/>
                <a:ext cx="760800" cy="29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automated</a:t>
                </a:r>
              </a:p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integration tests</a:t>
                </a:r>
              </a:p>
            </p:txBody>
          </p:sp>
          <p:sp>
            <p:nvSpPr>
              <p:cNvPr id="77" name="Shape 711"/>
              <p:cNvSpPr txBox="1"/>
              <p:nvPr/>
            </p:nvSpPr>
            <p:spPr>
              <a:xfrm>
                <a:off x="6877300" y="3965478"/>
                <a:ext cx="760800" cy="298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automated</a:t>
                </a:r>
              </a:p>
              <a:p>
                <a:pPr marL="0" marR="0" lvl="0" indent="0" algn="ctr" defTabSz="1625299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Raleway"/>
                    <a:ea typeface="Raleway"/>
                    <a:cs typeface="Raleway"/>
                    <a:sym typeface="Raleway"/>
                  </a:rPr>
                  <a:t>component tests</a:t>
                </a:r>
              </a:p>
            </p:txBody>
          </p:sp>
        </p:grpSp>
        <p:sp>
          <p:nvSpPr>
            <p:cNvPr id="58" name="Shape 712"/>
            <p:cNvSpPr/>
            <p:nvPr/>
          </p:nvSpPr>
          <p:spPr>
            <a:xfrm>
              <a:off x="17111" y="7397380"/>
              <a:ext cx="16256000" cy="1746667"/>
            </a:xfrm>
            <a:prstGeom prst="rect">
              <a:avLst/>
            </a:prstGeom>
            <a:solidFill>
              <a:srgbClr val="435464"/>
            </a:solidFill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Shape 713"/>
            <p:cNvSpPr txBox="1"/>
            <p:nvPr/>
          </p:nvSpPr>
          <p:spPr>
            <a:xfrm>
              <a:off x="771780" y="7622447"/>
              <a:ext cx="2745067" cy="1296533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1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Testing </a:t>
              </a:r>
              <a:r>
                <a:rPr kumimoji="0" lang="en-US" sz="21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builds</a:t>
              </a:r>
              <a:r>
                <a:rPr kumimoji="0" lang="en-US" sz="21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 </a:t>
              </a:r>
              <a:r>
                <a:rPr kumimoji="0" lang="en-US" sz="21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safety</a:t>
              </a:r>
              <a:r>
                <a:rPr kumimoji="0" lang="en-US" sz="21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 through feedback loops</a:t>
              </a:r>
            </a:p>
          </p:txBody>
        </p:sp>
        <p:sp>
          <p:nvSpPr>
            <p:cNvPr id="60" name="Shape 714"/>
            <p:cNvSpPr txBox="1"/>
            <p:nvPr/>
          </p:nvSpPr>
          <p:spPr>
            <a:xfrm>
              <a:off x="4325069" y="7622447"/>
              <a:ext cx="2745067" cy="1296533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1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Inexpensive</a:t>
              </a:r>
              <a:r>
                <a:rPr kumimoji="0" lang="en-US" sz="21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 experiments to provide validation</a:t>
              </a:r>
            </a:p>
          </p:txBody>
        </p:sp>
        <p:sp>
          <p:nvSpPr>
            <p:cNvPr id="61" name="Shape 715"/>
            <p:cNvSpPr txBox="1"/>
            <p:nvPr/>
          </p:nvSpPr>
          <p:spPr>
            <a:xfrm>
              <a:off x="7906712" y="7622447"/>
              <a:ext cx="2745067" cy="1296533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1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Reduces risk</a:t>
              </a:r>
            </a:p>
          </p:txBody>
        </p:sp>
        <p:sp>
          <p:nvSpPr>
            <p:cNvPr id="62" name="Shape 716"/>
            <p:cNvSpPr txBox="1"/>
            <p:nvPr/>
          </p:nvSpPr>
          <p:spPr>
            <a:xfrm>
              <a:off x="11986533" y="7622447"/>
              <a:ext cx="3356267" cy="1296533"/>
            </a:xfrm>
            <a:prstGeom prst="rect">
              <a:avLst/>
            </a:prstGeom>
            <a:noFill/>
            <a:ln>
              <a:noFill/>
            </a:ln>
          </p:spPr>
          <p:txBody>
            <a:bodyPr lIns="162489" tIns="162489" rIns="162489" bIns="162489" anchor="ctr" anchorCtr="0">
              <a:noAutofit/>
            </a:bodyPr>
            <a:lstStyle/>
            <a:p>
              <a:pPr marL="0" marR="0" lvl="0" indent="0" defTabSz="1625299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1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Optimize Testing:</a:t>
              </a:r>
              <a:r>
                <a:rPr kumimoji="0" lang="en-US" sz="21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Raleway"/>
                  <a:ea typeface="Raleway"/>
                  <a:cs typeface="Raleway"/>
                  <a:sym typeface="Raleway"/>
                </a:rPr>
                <a:t> Do more of the inexpensive testing first!</a:t>
              </a:r>
            </a:p>
          </p:txBody>
        </p:sp>
        <p:cxnSp>
          <p:nvCxnSpPr>
            <p:cNvPr id="63" name="Shape 717"/>
            <p:cNvCxnSpPr/>
            <p:nvPr/>
          </p:nvCxnSpPr>
          <p:spPr>
            <a:xfrm>
              <a:off x="11180178" y="7688580"/>
              <a:ext cx="0" cy="1164267"/>
            </a:xfrm>
            <a:prstGeom prst="straightConnector1">
              <a:avLst/>
            </a:prstGeom>
            <a:noFill/>
            <a:ln w="19050" cap="flat" cmpd="sng">
              <a:solidFill>
                <a:srgbClr val="F18B21"/>
              </a:solidFill>
              <a:prstDash val="solid"/>
              <a:round/>
              <a:headEnd type="none" w="lg" len="lg"/>
              <a:tailEnd type="none" w="lg" len="lg"/>
            </a:ln>
          </p:spPr>
        </p:cxnSp>
      </p:grpSp>
    </p:spTree>
    <p:extLst>
      <p:ext uri="{BB962C8B-B14F-4D97-AF65-F5344CB8AC3E}">
        <p14:creationId xmlns:p14="http://schemas.microsoft.com/office/powerpoint/2010/main" val="1232352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Remember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Infrastructure policies need testing</a:t>
            </a:r>
          </a:p>
          <a:p>
            <a:pPr lvl="1"/>
            <a:r>
              <a:rPr lang="en-US" dirty="0"/>
              <a:t>Static Analysis</a:t>
            </a:r>
          </a:p>
          <a:p>
            <a:pPr lvl="1"/>
            <a:r>
              <a:rPr lang="en-US" dirty="0"/>
              <a:t>Unit Testing</a:t>
            </a:r>
          </a:p>
          <a:p>
            <a:pPr lvl="1"/>
            <a:r>
              <a:rPr lang="en-US" dirty="0"/>
              <a:t>Integration </a:t>
            </a:r>
            <a:r>
              <a:rPr lang="en-US" dirty="0" smtClean="0"/>
              <a:t>Testing</a:t>
            </a:r>
            <a:endParaRPr lang="en-US" dirty="0"/>
          </a:p>
          <a:p>
            <a:pPr lvl="1"/>
            <a:r>
              <a:rPr lang="en-US" dirty="0"/>
              <a:t>Compliance Testing</a:t>
            </a:r>
          </a:p>
        </p:txBody>
      </p:sp>
      <p:sp>
        <p:nvSpPr>
          <p:cNvPr id="4" name="Media Placeholder 3"/>
          <p:cNvSpPr>
            <a:spLocks noGrp="1"/>
          </p:cNvSpPr>
          <p:nvPr>
            <p:ph type="media" sz="quarter" idx="11"/>
          </p:nvPr>
        </p:nvSpPr>
        <p:spPr/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b="1" dirty="0" err="1" smtClean="0"/>
              <a:t>Infrastructre</a:t>
            </a:r>
            <a:r>
              <a:rPr lang="en-US" b="1" dirty="0" smtClean="0"/>
              <a:t> as Code</a:t>
            </a:r>
            <a:r>
              <a:rPr lang="en-US" dirty="0" smtClean="0"/>
              <a:t> should be treated like ANY other codebase.</a:t>
            </a:r>
            <a:endParaRPr lang="en-US" dirty="0"/>
          </a:p>
        </p:txBody>
      </p:sp>
      <p:grpSp>
        <p:nvGrpSpPr>
          <p:cNvPr id="6" name="Shape 726"/>
          <p:cNvGrpSpPr/>
          <p:nvPr/>
        </p:nvGrpSpPr>
        <p:grpSpPr>
          <a:xfrm>
            <a:off x="10922000" y="711196"/>
            <a:ext cx="1869979" cy="1869979"/>
            <a:chOff x="380998" y="4393138"/>
            <a:chExt cx="632700" cy="632700"/>
          </a:xfrm>
        </p:grpSpPr>
        <p:sp>
          <p:nvSpPr>
            <p:cNvPr id="7" name="Shape 727"/>
            <p:cNvSpPr/>
            <p:nvPr/>
          </p:nvSpPr>
          <p:spPr>
            <a:xfrm>
              <a:off x="380998" y="4393138"/>
              <a:ext cx="632700" cy="632700"/>
            </a:xfrm>
            <a:prstGeom prst="ellipse">
              <a:avLst/>
            </a:prstGeom>
            <a:noFill/>
            <a:ln w="3810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 defTabSz="1625299" fontAlgn="auto">
                <a:spcBef>
                  <a:spcPts val="0"/>
                </a:spcBef>
                <a:spcAft>
                  <a:spcPts val="0"/>
                </a:spcAft>
              </a:pPr>
              <a:endParaRPr b="1" kern="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pic>
          <p:nvPicPr>
            <p:cNvPr id="8" name="Shape 728" descr="Image result for lightbulb icon"/>
            <p:cNvPicPr preferRelativeResize="0"/>
            <p:nvPr/>
          </p:nvPicPr>
          <p:blipFill>
            <a:blip r:embed="rId2" cstate="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00437" y="4406800"/>
              <a:ext cx="593825" cy="59382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663605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Testing </a:t>
            </a:r>
            <a:r>
              <a:rPr lang="mr-IN" dirty="0" smtClean="0"/>
              <a:t>–</a:t>
            </a:r>
            <a:r>
              <a:rPr lang="en-US" dirty="0" smtClean="0"/>
              <a:t> Add tests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describe package </a:t>
            </a:r>
            <a:r>
              <a:rPr lang="en-US" dirty="0">
                <a:solidFill>
                  <a:srgbClr val="4E9A06"/>
                </a:solidFill>
                <a:latin typeface="Consolas"/>
                <a:cs typeface="Consolas"/>
              </a:rPr>
              <a:t>'</a:t>
            </a:r>
            <a:r>
              <a:rPr lang="en-US" dirty="0" err="1">
                <a:solidFill>
                  <a:srgbClr val="4E9A06"/>
                </a:solidFill>
                <a:latin typeface="Consolas"/>
                <a:cs typeface="Consolas"/>
              </a:rPr>
              <a:t>httpd</a:t>
            </a:r>
            <a:r>
              <a:rPr lang="en-US" dirty="0">
                <a:solidFill>
                  <a:srgbClr val="4E9A06"/>
                </a:solidFill>
                <a:latin typeface="Consolas"/>
                <a:cs typeface="Consolas"/>
              </a:rPr>
              <a:t>' </a:t>
            </a:r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r>
              <a:rPr lang="en-US" dirty="0">
                <a:latin typeface="Consolas"/>
                <a:cs typeface="Consolas"/>
              </a:rPr>
              <a:t>  </a:t>
            </a:r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it 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{ should </a:t>
            </a:r>
            <a:r>
              <a:rPr lang="en-US" b="1" dirty="0" err="1">
                <a:solidFill>
                  <a:srgbClr val="000000"/>
                </a:solidFill>
                <a:latin typeface="Consolas"/>
                <a:cs typeface="Consolas"/>
              </a:rPr>
              <a:t>be_installed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 }</a:t>
            </a:r>
          </a:p>
          <a:p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endParaRPr lang="en-US" dirty="0">
              <a:latin typeface="Consolas"/>
              <a:cs typeface="Consolas"/>
            </a:endParaRPr>
          </a:p>
          <a:p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describe service </a:t>
            </a:r>
            <a:r>
              <a:rPr lang="en-US" dirty="0">
                <a:solidFill>
                  <a:srgbClr val="4E9A06"/>
                </a:solidFill>
                <a:latin typeface="Consolas"/>
                <a:cs typeface="Consolas"/>
              </a:rPr>
              <a:t>'</a:t>
            </a:r>
            <a:r>
              <a:rPr lang="en-US" dirty="0" err="1">
                <a:solidFill>
                  <a:srgbClr val="4E9A06"/>
                </a:solidFill>
                <a:latin typeface="Consolas"/>
                <a:cs typeface="Consolas"/>
              </a:rPr>
              <a:t>httpd</a:t>
            </a:r>
            <a:r>
              <a:rPr lang="en-US" dirty="0">
                <a:solidFill>
                  <a:srgbClr val="4E9A06"/>
                </a:solidFill>
                <a:latin typeface="Consolas"/>
                <a:cs typeface="Consolas"/>
              </a:rPr>
              <a:t>' </a:t>
            </a:r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r>
              <a:rPr lang="en-US" dirty="0">
                <a:latin typeface="Consolas"/>
                <a:cs typeface="Consolas"/>
              </a:rPr>
              <a:t>  </a:t>
            </a:r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it 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{ should </a:t>
            </a:r>
            <a:r>
              <a:rPr lang="en-US" b="1" dirty="0" err="1">
                <a:solidFill>
                  <a:srgbClr val="000000"/>
                </a:solidFill>
                <a:latin typeface="Consolas"/>
                <a:cs typeface="Consolas"/>
              </a:rPr>
              <a:t>be_running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 }</a:t>
            </a:r>
          </a:p>
          <a:p>
            <a:r>
              <a:rPr lang="en-US" dirty="0">
                <a:latin typeface="Consolas"/>
                <a:cs typeface="Consolas"/>
              </a:rPr>
              <a:t>  </a:t>
            </a:r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it 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{ should </a:t>
            </a:r>
            <a:r>
              <a:rPr lang="en-US" b="1" dirty="0" err="1">
                <a:solidFill>
                  <a:srgbClr val="000000"/>
                </a:solidFill>
                <a:latin typeface="Consolas"/>
                <a:cs typeface="Consolas"/>
              </a:rPr>
              <a:t>be_enabled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 }</a:t>
            </a:r>
          </a:p>
          <a:p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endParaRPr lang="en-US" dirty="0">
              <a:latin typeface="Consolas"/>
              <a:cs typeface="Consolas"/>
            </a:endParaRPr>
          </a:p>
          <a:p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describe port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(</a:t>
            </a:r>
            <a:r>
              <a:rPr lang="en-US" b="1" dirty="0">
                <a:solidFill>
                  <a:srgbClr val="0000CF"/>
                </a:solidFill>
                <a:latin typeface="Consolas"/>
                <a:cs typeface="Consolas"/>
              </a:rPr>
              <a:t>80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) </a:t>
            </a:r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r>
              <a:rPr lang="en-US" dirty="0">
                <a:latin typeface="Consolas"/>
                <a:cs typeface="Consolas"/>
              </a:rPr>
              <a:t>  </a:t>
            </a:r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it 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{ should </a:t>
            </a:r>
            <a:r>
              <a:rPr lang="en-US" b="1" dirty="0" err="1">
                <a:solidFill>
                  <a:srgbClr val="000000"/>
                </a:solidFill>
                <a:latin typeface="Consolas"/>
                <a:cs typeface="Consolas"/>
              </a:rPr>
              <a:t>be_listening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 }</a:t>
            </a:r>
          </a:p>
          <a:p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endParaRPr lang="en-US" dirty="0"/>
          </a:p>
        </p:txBody>
      </p:sp>
      <p:sp>
        <p:nvSpPr>
          <p:cNvPr id="4" name="Media Placeholder 3"/>
          <p:cNvSpPr>
            <a:spLocks noGrp="1"/>
          </p:cNvSpPr>
          <p:nvPr>
            <p:ph type="media" sz="quarter" idx="12"/>
          </p:nvPr>
        </p:nvSpPr>
        <p:spPr/>
      </p:sp>
      <p:sp>
        <p:nvSpPr>
          <p:cNvPr id="6" name="Shape 657"/>
          <p:cNvSpPr/>
          <p:nvPr/>
        </p:nvSpPr>
        <p:spPr>
          <a:xfrm>
            <a:off x="9891089" y="1970917"/>
            <a:ext cx="2676800" cy="626667"/>
          </a:xfrm>
          <a:prstGeom prst="rect">
            <a:avLst/>
          </a:prstGeom>
          <a:solidFill>
            <a:srgbClr val="E4E6E7"/>
          </a:solidFill>
          <a:ln>
            <a:solidFill>
              <a:schemeClr val="accent1"/>
            </a:solidFill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ct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Add a test</a:t>
            </a:r>
          </a:p>
        </p:txBody>
      </p:sp>
      <p:sp>
        <p:nvSpPr>
          <p:cNvPr id="17" name="Shape 668"/>
          <p:cNvSpPr/>
          <p:nvPr/>
        </p:nvSpPr>
        <p:spPr>
          <a:xfrm>
            <a:off x="11116957" y="1133364"/>
            <a:ext cx="225067" cy="225067"/>
          </a:xfrm>
          <a:prstGeom prst="ellipse">
            <a:avLst/>
          </a:prstGeom>
          <a:solidFill>
            <a:srgbClr val="435464"/>
          </a:solidFill>
          <a:ln>
            <a:noFill/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" name="Shape 669"/>
          <p:cNvCxnSpPr>
            <a:stCxn id="17" idx="4"/>
            <a:endCxn id="6" idx="0"/>
          </p:cNvCxnSpPr>
          <p:nvPr/>
        </p:nvCxnSpPr>
        <p:spPr>
          <a:xfrm>
            <a:off x="11229489" y="1358428"/>
            <a:ext cx="0" cy="612267"/>
          </a:xfrm>
          <a:prstGeom prst="straightConnector1">
            <a:avLst/>
          </a:prstGeom>
          <a:noFill/>
          <a:ln w="19050" cap="flat" cmpd="sng">
            <a:solidFill>
              <a:srgbClr val="435464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360800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dia Placeholder 1"/>
          <p:cNvSpPr>
            <a:spLocks noGrp="1"/>
          </p:cNvSpPr>
          <p:nvPr>
            <p:ph type="media" sz="quarter" idx="13"/>
          </p:nvPr>
        </p:nvSpPr>
        <p:spPr/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Testing </a:t>
            </a:r>
            <a:r>
              <a:rPr lang="mr-IN" dirty="0" smtClean="0"/>
              <a:t>–</a:t>
            </a:r>
            <a:r>
              <a:rPr lang="en-US" dirty="0" smtClean="0"/>
              <a:t> Run the tests</a:t>
            </a:r>
            <a:endParaRPr lang="en-US" dirty="0"/>
          </a:p>
        </p:txBody>
      </p:sp>
      <p:pic>
        <p:nvPicPr>
          <p:cNvPr id="5" name="run_the_test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6143" y="1670050"/>
            <a:ext cx="8145382" cy="4581776"/>
          </a:xfrm>
          <a:prstGeom prst="rect">
            <a:avLst/>
          </a:prstGeom>
        </p:spPr>
      </p:pic>
      <p:sp>
        <p:nvSpPr>
          <p:cNvPr id="7" name="Shape 657"/>
          <p:cNvSpPr/>
          <p:nvPr/>
        </p:nvSpPr>
        <p:spPr>
          <a:xfrm>
            <a:off x="9891089" y="1970917"/>
            <a:ext cx="2676800" cy="626667"/>
          </a:xfrm>
          <a:prstGeom prst="rect">
            <a:avLst/>
          </a:prstGeom>
          <a:solidFill>
            <a:srgbClr val="E4E6E7"/>
          </a:solidFill>
          <a:ln>
            <a:solidFill>
              <a:schemeClr val="accent1"/>
            </a:solidFill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ct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Add a test</a:t>
            </a:r>
          </a:p>
        </p:txBody>
      </p:sp>
      <p:sp>
        <p:nvSpPr>
          <p:cNvPr id="8" name="Shape 658"/>
          <p:cNvSpPr/>
          <p:nvPr/>
        </p:nvSpPr>
        <p:spPr>
          <a:xfrm>
            <a:off x="9891089" y="3270490"/>
            <a:ext cx="2676800" cy="626667"/>
          </a:xfrm>
          <a:prstGeom prst="rect">
            <a:avLst/>
          </a:prstGeom>
          <a:solidFill>
            <a:srgbClr val="E4E6E7"/>
          </a:solidFill>
          <a:ln>
            <a:solidFill>
              <a:schemeClr val="accent1"/>
            </a:solidFill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ct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Run the tests</a:t>
            </a:r>
          </a:p>
        </p:txBody>
      </p:sp>
      <p:cxnSp>
        <p:nvCxnSpPr>
          <p:cNvPr id="11" name="Shape 661"/>
          <p:cNvCxnSpPr>
            <a:stCxn id="7" idx="2"/>
            <a:endCxn id="8" idx="0"/>
          </p:cNvCxnSpPr>
          <p:nvPr/>
        </p:nvCxnSpPr>
        <p:spPr>
          <a:xfrm>
            <a:off x="11229489" y="2597585"/>
            <a:ext cx="0" cy="673067"/>
          </a:xfrm>
          <a:prstGeom prst="straightConnector1">
            <a:avLst/>
          </a:prstGeom>
          <a:noFill/>
          <a:ln w="19050" cap="flat" cmpd="sng">
            <a:solidFill>
              <a:srgbClr val="435464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13" name="Shape 663"/>
          <p:cNvCxnSpPr>
            <a:stCxn id="8" idx="1"/>
            <a:endCxn id="7" idx="1"/>
          </p:cNvCxnSpPr>
          <p:nvPr/>
        </p:nvCxnSpPr>
        <p:spPr>
          <a:xfrm rot="10800000" flipH="1">
            <a:off x="9891089" y="2284092"/>
            <a:ext cx="1067" cy="1299733"/>
          </a:xfrm>
          <a:prstGeom prst="bentConnector3">
            <a:avLst>
              <a:gd name="adj1" fmla="val -39687500"/>
            </a:avLst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18" name="Shape 668"/>
          <p:cNvSpPr/>
          <p:nvPr/>
        </p:nvSpPr>
        <p:spPr>
          <a:xfrm>
            <a:off x="11116957" y="1133364"/>
            <a:ext cx="225067" cy="225067"/>
          </a:xfrm>
          <a:prstGeom prst="ellipse">
            <a:avLst/>
          </a:prstGeom>
          <a:solidFill>
            <a:srgbClr val="435464"/>
          </a:solidFill>
          <a:ln>
            <a:noFill/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" name="Shape 669"/>
          <p:cNvCxnSpPr>
            <a:stCxn id="18" idx="4"/>
            <a:endCxn id="7" idx="0"/>
          </p:cNvCxnSpPr>
          <p:nvPr/>
        </p:nvCxnSpPr>
        <p:spPr>
          <a:xfrm>
            <a:off x="11229489" y="1358428"/>
            <a:ext cx="0" cy="612267"/>
          </a:xfrm>
          <a:prstGeom prst="straightConnector1">
            <a:avLst/>
          </a:prstGeom>
          <a:noFill/>
          <a:ln w="19050" cap="flat" cmpd="sng">
            <a:solidFill>
              <a:srgbClr val="435464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4" name="Shape 674"/>
          <p:cNvSpPr txBox="1"/>
          <p:nvPr/>
        </p:nvSpPr>
        <p:spPr>
          <a:xfrm>
            <a:off x="8661400" y="3358739"/>
            <a:ext cx="844267" cy="225067"/>
          </a:xfrm>
          <a:prstGeom prst="rect">
            <a:avLst/>
          </a:prstGeom>
          <a:noFill/>
          <a:ln>
            <a:noFill/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6AA84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pass</a:t>
            </a:r>
          </a:p>
        </p:txBody>
      </p:sp>
    </p:spTree>
    <p:extLst>
      <p:ext uri="{BB962C8B-B14F-4D97-AF65-F5344CB8AC3E}">
        <p14:creationId xmlns:p14="http://schemas.microsoft.com/office/powerpoint/2010/main" val="339336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Integration Testing </a:t>
            </a:r>
            <a:r>
              <a:rPr lang="mr-IN" dirty="0" smtClean="0"/>
              <a:t>–</a:t>
            </a:r>
            <a:r>
              <a:rPr lang="en-US" dirty="0" smtClean="0"/>
              <a:t> Make a change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package </a:t>
            </a:r>
            <a:r>
              <a:rPr lang="en-US" dirty="0">
                <a:solidFill>
                  <a:srgbClr val="4E9A06"/>
                </a:solidFill>
                <a:latin typeface="Consolas"/>
                <a:cs typeface="Consolas"/>
              </a:rPr>
              <a:t>'</a:t>
            </a:r>
            <a:r>
              <a:rPr lang="en-US" dirty="0" err="1">
                <a:solidFill>
                  <a:srgbClr val="4E9A06"/>
                </a:solidFill>
                <a:latin typeface="Consolas"/>
                <a:cs typeface="Consolas"/>
              </a:rPr>
              <a:t>httpd</a:t>
            </a:r>
            <a:r>
              <a:rPr lang="en-US" dirty="0">
                <a:solidFill>
                  <a:srgbClr val="4E9A06"/>
                </a:solidFill>
                <a:latin typeface="Consolas"/>
                <a:cs typeface="Consolas"/>
              </a:rPr>
              <a:t>' </a:t>
            </a:r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r>
              <a:rPr lang="en-US" dirty="0">
                <a:latin typeface="Consolas"/>
                <a:cs typeface="Consolas"/>
              </a:rPr>
              <a:t>  </a:t>
            </a:r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action </a:t>
            </a:r>
            <a:r>
              <a:rPr lang="en-US" dirty="0">
                <a:solidFill>
                  <a:srgbClr val="4E9A06"/>
                </a:solidFill>
                <a:latin typeface="Consolas"/>
                <a:cs typeface="Consolas"/>
              </a:rPr>
              <a:t>:install</a:t>
            </a:r>
          </a:p>
          <a:p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</a:p>
          <a:p>
            <a:endParaRPr lang="en-US" dirty="0">
              <a:latin typeface="Consolas"/>
              <a:cs typeface="Consolas"/>
            </a:endParaRPr>
          </a:p>
          <a:p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service </a:t>
            </a:r>
            <a:r>
              <a:rPr lang="en-US" dirty="0">
                <a:solidFill>
                  <a:srgbClr val="4E9A06"/>
                </a:solidFill>
                <a:latin typeface="Consolas"/>
                <a:cs typeface="Consolas"/>
              </a:rPr>
              <a:t>'</a:t>
            </a:r>
            <a:r>
              <a:rPr lang="en-US" dirty="0" err="1">
                <a:solidFill>
                  <a:srgbClr val="4E9A06"/>
                </a:solidFill>
                <a:latin typeface="Consolas"/>
                <a:cs typeface="Consolas"/>
              </a:rPr>
              <a:t>httpd</a:t>
            </a:r>
            <a:r>
              <a:rPr lang="en-US" dirty="0">
                <a:solidFill>
                  <a:srgbClr val="4E9A06"/>
                </a:solidFill>
                <a:latin typeface="Consolas"/>
                <a:cs typeface="Consolas"/>
              </a:rPr>
              <a:t>' </a:t>
            </a:r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do</a:t>
            </a:r>
          </a:p>
          <a:p>
            <a:r>
              <a:rPr lang="en-US" dirty="0">
                <a:latin typeface="Consolas"/>
                <a:cs typeface="Consolas"/>
              </a:rPr>
              <a:t>  </a:t>
            </a:r>
            <a:r>
              <a:rPr lang="en-US" dirty="0">
                <a:solidFill>
                  <a:srgbClr val="000000"/>
                </a:solidFill>
                <a:latin typeface="Consolas"/>
                <a:cs typeface="Consolas"/>
              </a:rPr>
              <a:t>action </a:t>
            </a:r>
            <a:r>
              <a:rPr lang="en-US" b="1" dirty="0">
                <a:solidFill>
                  <a:srgbClr val="CE5C00"/>
                </a:solidFill>
                <a:latin typeface="Consolas"/>
                <a:cs typeface="Consolas"/>
              </a:rPr>
              <a:t>[ </a:t>
            </a:r>
            <a:r>
              <a:rPr lang="en-US" b="1" dirty="0">
                <a:solidFill>
                  <a:srgbClr val="4E9A06"/>
                </a:solidFill>
                <a:latin typeface="Consolas"/>
                <a:cs typeface="Consolas"/>
              </a:rPr>
              <a:t>:start</a:t>
            </a:r>
            <a:r>
              <a:rPr lang="en-US" b="1" dirty="0">
                <a:solidFill>
                  <a:srgbClr val="000000"/>
                </a:solidFill>
                <a:latin typeface="Consolas"/>
                <a:cs typeface="Consolas"/>
              </a:rPr>
              <a:t>, </a:t>
            </a:r>
            <a:r>
              <a:rPr lang="en-US" b="1" dirty="0">
                <a:solidFill>
                  <a:srgbClr val="4E9A06"/>
                </a:solidFill>
                <a:latin typeface="Consolas"/>
                <a:cs typeface="Consolas"/>
              </a:rPr>
              <a:t>:enable </a:t>
            </a:r>
            <a:r>
              <a:rPr lang="en-US" b="1" dirty="0">
                <a:solidFill>
                  <a:srgbClr val="CE5C00"/>
                </a:solidFill>
                <a:latin typeface="Consolas"/>
                <a:cs typeface="Consolas"/>
              </a:rPr>
              <a:t>]</a:t>
            </a:r>
          </a:p>
          <a:p>
            <a:r>
              <a:rPr lang="en-US" b="1" dirty="0">
                <a:solidFill>
                  <a:srgbClr val="204A87"/>
                </a:solidFill>
                <a:latin typeface="Consolas"/>
                <a:cs typeface="Consolas"/>
              </a:rPr>
              <a:t>end</a:t>
            </a:r>
            <a:endParaRPr lang="en-US" b="1" dirty="0">
              <a:solidFill>
                <a:srgbClr val="204A87"/>
              </a:solidFill>
              <a:latin typeface="Consolas"/>
              <a:cs typeface="Consolas"/>
            </a:endParaRPr>
          </a:p>
        </p:txBody>
      </p:sp>
      <p:sp>
        <p:nvSpPr>
          <p:cNvPr id="31" name="Shape 657"/>
          <p:cNvSpPr/>
          <p:nvPr/>
        </p:nvSpPr>
        <p:spPr>
          <a:xfrm>
            <a:off x="9891089" y="1970917"/>
            <a:ext cx="2676800" cy="626667"/>
          </a:xfrm>
          <a:prstGeom prst="rect">
            <a:avLst/>
          </a:prstGeom>
          <a:solidFill>
            <a:srgbClr val="E4E6E7"/>
          </a:solidFill>
          <a:ln>
            <a:solidFill>
              <a:schemeClr val="accent1"/>
            </a:solidFill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ct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Add a test</a:t>
            </a:r>
          </a:p>
        </p:txBody>
      </p:sp>
      <p:sp>
        <p:nvSpPr>
          <p:cNvPr id="32" name="Shape 658"/>
          <p:cNvSpPr/>
          <p:nvPr/>
        </p:nvSpPr>
        <p:spPr>
          <a:xfrm>
            <a:off x="9891089" y="3270490"/>
            <a:ext cx="2676800" cy="626667"/>
          </a:xfrm>
          <a:prstGeom prst="rect">
            <a:avLst/>
          </a:prstGeom>
          <a:solidFill>
            <a:srgbClr val="E4E6E7"/>
          </a:solidFill>
          <a:ln>
            <a:solidFill>
              <a:schemeClr val="accent1"/>
            </a:solidFill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ct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Run the tests</a:t>
            </a:r>
          </a:p>
        </p:txBody>
      </p:sp>
      <p:sp>
        <p:nvSpPr>
          <p:cNvPr id="33" name="Shape 659"/>
          <p:cNvSpPr/>
          <p:nvPr/>
        </p:nvSpPr>
        <p:spPr>
          <a:xfrm>
            <a:off x="9891089" y="4570065"/>
            <a:ext cx="2676800" cy="626667"/>
          </a:xfrm>
          <a:prstGeom prst="rect">
            <a:avLst/>
          </a:prstGeom>
          <a:solidFill>
            <a:srgbClr val="E4E6E7"/>
          </a:solidFill>
          <a:ln>
            <a:solidFill>
              <a:schemeClr val="accent1"/>
            </a:solidFill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ct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Make a little change</a:t>
            </a:r>
          </a:p>
        </p:txBody>
      </p:sp>
      <p:cxnSp>
        <p:nvCxnSpPr>
          <p:cNvPr id="35" name="Shape 661"/>
          <p:cNvCxnSpPr>
            <a:stCxn id="31" idx="2"/>
            <a:endCxn id="32" idx="0"/>
          </p:cNvCxnSpPr>
          <p:nvPr/>
        </p:nvCxnSpPr>
        <p:spPr>
          <a:xfrm>
            <a:off x="11229489" y="2597585"/>
            <a:ext cx="0" cy="673067"/>
          </a:xfrm>
          <a:prstGeom prst="straightConnector1">
            <a:avLst/>
          </a:prstGeom>
          <a:noFill/>
          <a:ln w="19050" cap="flat" cmpd="sng">
            <a:solidFill>
              <a:srgbClr val="435464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6" name="Shape 662"/>
          <p:cNvCxnSpPr>
            <a:stCxn id="32" idx="2"/>
            <a:endCxn id="33" idx="0"/>
          </p:cNvCxnSpPr>
          <p:nvPr/>
        </p:nvCxnSpPr>
        <p:spPr>
          <a:xfrm>
            <a:off x="11229489" y="3897157"/>
            <a:ext cx="0" cy="673067"/>
          </a:xfrm>
          <a:prstGeom prst="straightConnector1">
            <a:avLst/>
          </a:prstGeom>
          <a:noFill/>
          <a:ln w="19050" cap="flat" cmpd="sng">
            <a:solidFill>
              <a:srgbClr val="CC0000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7" name="Shape 663"/>
          <p:cNvCxnSpPr>
            <a:stCxn id="32" idx="1"/>
            <a:endCxn id="31" idx="1"/>
          </p:cNvCxnSpPr>
          <p:nvPr/>
        </p:nvCxnSpPr>
        <p:spPr>
          <a:xfrm rot="10800000" flipH="1">
            <a:off x="9891089" y="2284092"/>
            <a:ext cx="1067" cy="1299733"/>
          </a:xfrm>
          <a:prstGeom prst="bentConnector3">
            <a:avLst>
              <a:gd name="adj1" fmla="val -39687500"/>
            </a:avLst>
          </a:prstGeom>
          <a:noFill/>
          <a:ln w="19050" cap="flat" cmpd="sng">
            <a:solidFill>
              <a:srgbClr val="6AA84F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42" name="Shape 668"/>
          <p:cNvSpPr/>
          <p:nvPr/>
        </p:nvSpPr>
        <p:spPr>
          <a:xfrm>
            <a:off x="11116957" y="1133364"/>
            <a:ext cx="225067" cy="225067"/>
          </a:xfrm>
          <a:prstGeom prst="ellipse">
            <a:avLst/>
          </a:prstGeom>
          <a:solidFill>
            <a:srgbClr val="435464"/>
          </a:solidFill>
          <a:ln>
            <a:noFill/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3" name="Shape 669"/>
          <p:cNvCxnSpPr>
            <a:stCxn id="42" idx="4"/>
            <a:endCxn id="31" idx="0"/>
          </p:cNvCxnSpPr>
          <p:nvPr/>
        </p:nvCxnSpPr>
        <p:spPr>
          <a:xfrm>
            <a:off x="11229489" y="1358428"/>
            <a:ext cx="0" cy="612267"/>
          </a:xfrm>
          <a:prstGeom prst="straightConnector1">
            <a:avLst/>
          </a:prstGeom>
          <a:noFill/>
          <a:ln w="19050" cap="flat" cmpd="sng">
            <a:solidFill>
              <a:srgbClr val="435464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47" name="Shape 673"/>
          <p:cNvSpPr txBox="1"/>
          <p:nvPr/>
        </p:nvSpPr>
        <p:spPr>
          <a:xfrm>
            <a:off x="10385222" y="3994207"/>
            <a:ext cx="844267" cy="225067"/>
          </a:xfrm>
          <a:prstGeom prst="rect">
            <a:avLst/>
          </a:prstGeom>
          <a:noFill/>
          <a:ln>
            <a:noFill/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fail</a:t>
            </a:r>
          </a:p>
        </p:txBody>
      </p:sp>
      <p:sp>
        <p:nvSpPr>
          <p:cNvPr id="48" name="Shape 674"/>
          <p:cNvSpPr txBox="1"/>
          <p:nvPr/>
        </p:nvSpPr>
        <p:spPr>
          <a:xfrm>
            <a:off x="8661400" y="3358739"/>
            <a:ext cx="844267" cy="225067"/>
          </a:xfrm>
          <a:prstGeom prst="rect">
            <a:avLst/>
          </a:prstGeom>
          <a:noFill/>
          <a:ln>
            <a:noFill/>
          </a:ln>
        </p:spPr>
        <p:txBody>
          <a:bodyPr lIns="162489" tIns="162489" rIns="162489" bIns="162489" anchor="ctr" anchorCtr="0">
            <a:noAutofit/>
          </a:bodyPr>
          <a:lstStyle/>
          <a:p>
            <a:pPr marL="0" marR="0" lvl="0" indent="0" algn="r" defTabSz="1625299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6AA84F"/>
                </a:solidFill>
                <a:effectLst/>
                <a:uLnTx/>
                <a:uFillTx/>
                <a:latin typeface="Raleway"/>
                <a:ea typeface="Raleway"/>
                <a:cs typeface="Raleway"/>
                <a:sym typeface="Raleway"/>
              </a:rPr>
              <a:t>pass</a:t>
            </a:r>
          </a:p>
        </p:txBody>
      </p:sp>
    </p:spTree>
    <p:extLst>
      <p:ext uri="{BB962C8B-B14F-4D97-AF65-F5344CB8AC3E}">
        <p14:creationId xmlns:p14="http://schemas.microsoft.com/office/powerpoint/2010/main" val="1060847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2016full">
  <a:themeElements>
    <a:clrScheme name="Custom 3">
      <a:dk1>
        <a:sysClr val="windowText" lastClr="000000"/>
      </a:dk1>
      <a:lt1>
        <a:sysClr val="window" lastClr="FFFFFF"/>
      </a:lt1>
      <a:dk2>
        <a:srgbClr val="2F3336"/>
      </a:dk2>
      <a:lt2>
        <a:srgbClr val="EBF0F0"/>
      </a:lt2>
      <a:accent1>
        <a:srgbClr val="F18B21"/>
      </a:accent1>
      <a:accent2>
        <a:srgbClr val="3F5364"/>
      </a:accent2>
      <a:accent3>
        <a:srgbClr val="3897D3"/>
      </a:accent3>
      <a:accent4>
        <a:srgbClr val="1FB899"/>
      </a:accent4>
      <a:accent5>
        <a:srgbClr val="FDB714"/>
      </a:accent5>
      <a:accent6>
        <a:srgbClr val="7D868C"/>
      </a:accent6>
      <a:hlink>
        <a:srgbClr val="0000FF"/>
      </a:hlink>
      <a:folHlink>
        <a:srgbClr val="8000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Gill Sans Light"/>
            <a:cs typeface="Gill Sans Light"/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 w="38100" cmpd="sng">
          <a:solidFill>
            <a:schemeClr val="accent1"/>
          </a:solidFill>
          <a:prstDash val="lgDash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sz="2400" dirty="0" smtClean="0">
            <a:solidFill>
              <a:schemeClr val="accent2"/>
            </a:solidFill>
            <a:latin typeface="Gill Sans Light"/>
            <a:cs typeface="Gill Sans Light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-16x9-Blue.potx" id="{AEDCA41E-F161-4EBB-B511-A8687687A8DC}" vid="{64ECDA82-38C2-4FAD-B0A3-D276970F43D1}"/>
    </a:ext>
  </a:extLst>
</a:theme>
</file>

<file path=ppt/theme/theme2.xml><?xml version="1.0" encoding="utf-8"?>
<a:theme xmlns:a="http://schemas.openxmlformats.org/drawingml/2006/main" name="1_Chef2015v2">
  <a:themeElements>
    <a:clrScheme name="Habitat">
      <a:dk1>
        <a:sysClr val="windowText" lastClr="000000"/>
      </a:dk1>
      <a:lt1>
        <a:sysClr val="window" lastClr="FFFFFF"/>
      </a:lt1>
      <a:dk2>
        <a:srgbClr val="2F3336"/>
      </a:dk2>
      <a:lt2>
        <a:srgbClr val="FFFFFF"/>
      </a:lt2>
      <a:accent1>
        <a:srgbClr val="87B09A"/>
      </a:accent1>
      <a:accent2>
        <a:srgbClr val="5C6664"/>
      </a:accent2>
      <a:accent3>
        <a:srgbClr val="C3C6C8"/>
      </a:accent3>
      <a:accent4>
        <a:srgbClr val="4296B2"/>
      </a:accent4>
      <a:accent5>
        <a:srgbClr val="FF9012"/>
      </a:accent5>
      <a:accent6>
        <a:srgbClr val="EB6852"/>
      </a:accent6>
      <a:hlink>
        <a:srgbClr val="0000FF"/>
      </a:hlink>
      <a:folHlink>
        <a:srgbClr val="8000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Gill Sans Light"/>
            <a:cs typeface="Gill Sans Light"/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 w="38100" cmpd="sng">
          <a:solidFill>
            <a:schemeClr val="accent1"/>
          </a:solidFill>
          <a:prstDash val="lgDash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sz="2400" dirty="0" smtClean="0">
            <a:solidFill>
              <a:schemeClr val="accent2"/>
            </a:solidFill>
            <a:latin typeface="Gill Sans Light"/>
            <a:cs typeface="Gill Sans Light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-16x9-Blue.potx" id="{AEDCA41E-F161-4EBB-B511-A8687687A8DC}" vid="{64ECDA82-38C2-4FAD-B0A3-D276970F43D1}"/>
    </a:ext>
  </a:extLst>
</a:theme>
</file>

<file path=ppt/theme/theme3.xml><?xml version="1.0" encoding="utf-8"?>
<a:theme xmlns:a="http://schemas.openxmlformats.org/drawingml/2006/main" name="2_Chef2015v2">
  <a:themeElements>
    <a:clrScheme name="InSpec">
      <a:dk1>
        <a:sysClr val="windowText" lastClr="000000"/>
      </a:dk1>
      <a:lt1>
        <a:sysClr val="window" lastClr="FFFFFF"/>
      </a:lt1>
      <a:dk2>
        <a:srgbClr val="2F3336"/>
      </a:dk2>
      <a:lt2>
        <a:srgbClr val="FFFFFF"/>
      </a:lt2>
      <a:accent1>
        <a:srgbClr val="4197B5"/>
      </a:accent1>
      <a:accent2>
        <a:srgbClr val="63CE99"/>
      </a:accent2>
      <a:accent3>
        <a:srgbClr val="5C6670"/>
      </a:accent3>
      <a:accent4>
        <a:srgbClr val="C3C6C8"/>
      </a:accent4>
      <a:accent5>
        <a:srgbClr val="F18B21"/>
      </a:accent5>
      <a:accent6>
        <a:srgbClr val="87B09A"/>
      </a:accent6>
      <a:hlink>
        <a:srgbClr val="0000FF"/>
      </a:hlink>
      <a:folHlink>
        <a:srgbClr val="800080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Gill Sans Light"/>
            <a:cs typeface="Gill Sans Light"/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 w="38100" cmpd="sng">
          <a:solidFill>
            <a:schemeClr val="accent1"/>
          </a:solidFill>
          <a:prstDash val="lgDash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sz="2400" dirty="0" smtClean="0">
            <a:solidFill>
              <a:schemeClr val="accent2"/>
            </a:solidFill>
            <a:latin typeface="Gill Sans Light"/>
            <a:cs typeface="Gill Sans Light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-16x9-Blue.potx" id="{AEDCA41E-F161-4EBB-B511-A8687687A8DC}" vid="{64ECDA82-38C2-4FAD-B0A3-D276970F43D1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chef2016full.potx</Template>
  <TotalTime>216</TotalTime>
  <Words>395</Words>
  <Application>Microsoft Macintosh PowerPoint</Application>
  <PresentationFormat>Custom</PresentationFormat>
  <Paragraphs>121</Paragraphs>
  <Slides>12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chef2016full</vt:lpstr>
      <vt:lpstr>1_Chef2015v2</vt:lpstr>
      <vt:lpstr>2_Chef2015v2</vt:lpstr>
      <vt:lpstr>Infrastructure as Code</vt:lpstr>
      <vt:lpstr>Infrastructure as Code</vt:lpstr>
      <vt:lpstr>Infrastructure as Code</vt:lpstr>
      <vt:lpstr>Test-driven Development</vt:lpstr>
      <vt:lpstr>Software Testing and Why it Matters</vt:lpstr>
      <vt:lpstr>Remember</vt:lpstr>
      <vt:lpstr>Integration Testing – Add tests</vt:lpstr>
      <vt:lpstr>Integration Testing – Run the tests</vt:lpstr>
      <vt:lpstr>Integration Testing – Make a change</vt:lpstr>
      <vt:lpstr>Integration Testing – Apply the change</vt:lpstr>
      <vt:lpstr>Integration Testing – Run the tests</vt:lpstr>
      <vt:lpstr>PowerPoint Presentation</vt:lpstr>
    </vt:vector>
  </TitlesOfParts>
  <Company>Chef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Andy Paroff</dc:creator>
  <cp:lastModifiedBy>Nathen Harvey</cp:lastModifiedBy>
  <cp:revision>28</cp:revision>
  <dcterms:created xsi:type="dcterms:W3CDTF">2015-04-20T20:56:17Z</dcterms:created>
  <dcterms:modified xsi:type="dcterms:W3CDTF">2017-03-02T09:19:52Z</dcterms:modified>
</cp:coreProperties>
</file>

<file path=docProps/thumbnail.jpeg>
</file>